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Nunito"/>
      <p:regular r:id="rId43"/>
      <p:bold r:id="rId44"/>
      <p:italic r:id="rId45"/>
      <p:boldItalic r:id="rId46"/>
    </p:embeddedFont>
    <p:embeddedFont>
      <p:font typeface="Poppins"/>
      <p:regular r:id="rId47"/>
      <p:bold r:id="rId48"/>
      <p:italic r:id="rId49"/>
      <p:boldItalic r:id="rId50"/>
    </p:embeddedFont>
    <p:embeddedFont>
      <p:font typeface="Maven Pro"/>
      <p:regular r:id="rId51"/>
      <p:bold r:id="rId52"/>
    </p:embeddedFont>
    <p:embeddedFont>
      <p:font typeface="Libre Baskerville"/>
      <p:regular r:id="rId53"/>
      <p:bold r:id="rId54"/>
      <p: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DB3DE7-2A9D-454C-9BBC-EA61B10E5B91}">
  <a:tblStyle styleId="{6EDB3DE7-2A9D-454C-9BBC-EA61B10E5B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avenPro-regular.fntdata"/><Relationship Id="rId50" Type="http://schemas.openxmlformats.org/officeDocument/2006/relationships/font" Target="fonts/Poppins-boldItalic.fntdata"/><Relationship Id="rId53" Type="http://schemas.openxmlformats.org/officeDocument/2006/relationships/font" Target="fonts/LibreBaskerville-regular.fntdata"/><Relationship Id="rId52" Type="http://schemas.openxmlformats.org/officeDocument/2006/relationships/font" Target="fonts/MavenPro-bold.fntdata"/><Relationship Id="rId11" Type="http://schemas.openxmlformats.org/officeDocument/2006/relationships/slide" Target="slides/slide5.xml"/><Relationship Id="rId55" Type="http://schemas.openxmlformats.org/officeDocument/2006/relationships/font" Target="fonts/LibreBaskerville-italic.fntdata"/><Relationship Id="rId10" Type="http://schemas.openxmlformats.org/officeDocument/2006/relationships/slide" Target="slides/slide4.xml"/><Relationship Id="rId54" Type="http://schemas.openxmlformats.org/officeDocument/2006/relationships/font" Target="fonts/LibreBaskerville-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f139fa520_0_0: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2f139fa520_0_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2f139fa520_1_93: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2f139fa520_1_93: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2f139fa520_1_99: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22f139fa520_1_9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2f18e58eba_0_56: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22f18e58eba_0_56: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2f18e58eba_0_109: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2f18e58eba_0_10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597b5cb513_0_10: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597b5cb513_0_1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97b5cb513_0_16: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2597b5cb513_0_16: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59963a35c7_0_548: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59963a35c7_0_548: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59963a35c7_0_539: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59963a35c7_0_53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59963a35c7_0_0: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59963a35c7_0_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97b5cb513_0_28: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597b5cb513_0_28: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f139fa520_0_65: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2f139fa520_0_65: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59963a35c7_0_557: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259963a35c7_0_557: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59963a35c7_0_563: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259963a35c7_0_563: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59672607eb_3_0: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59672607eb_3_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59672607eb_3_6: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59672607eb_3_6: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597b5cb513_0_40: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2597b5cb513_0_4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597b5cb513_0_46: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597b5cb513_0_46: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59963a35c7_0_67: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259963a35c7_0_67: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59963a35c7_0_130: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259963a35c7_0_13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9963a35c7_0_186: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259963a35c7_0_186: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9963a35c7_0_242: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259963a35c7_0_242: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f139fa520_1_51: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2f139fa520_1_51: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59963a35c7_0_298: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59963a35c7_0_298: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59963a35c7_0_61: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259963a35c7_0_61: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59963a35c7_0_3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259963a35c7_0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2f139fa520_1_57: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2f139fa520_1_57: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ab11b18ac_2_0: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5ab11b18ac_2_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f139fa520_1_69: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2f139fa520_1_6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f139fa520_1_75: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2f139fa520_1_75: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f139fa520_1_81: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2f139fa520_1_81: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2f139fa520_1_87:notes"/>
          <p:cNvSpPr txBox="1"/>
          <p:nvPr>
            <p:ph idx="1" type="body"/>
          </p:nvPr>
        </p:nvSpPr>
        <p:spPr>
          <a:xfrm>
            <a:off x="685800" y="4399845"/>
            <a:ext cx="5486400" cy="3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2f139fa520_1_87: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7.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obj">
  <p:cSld name="OBJECT">
    <p:spTree>
      <p:nvGrpSpPr>
        <p:cNvPr id="273" name="Shape 273"/>
        <p:cNvGrpSpPr/>
        <p:nvPr/>
      </p:nvGrpSpPr>
      <p:grpSpPr>
        <a:xfrm>
          <a:off x="0" y="0"/>
          <a:ext cx="0" cy="0"/>
          <a:chOff x="0" y="0"/>
          <a:chExt cx="0" cy="0"/>
        </a:xfrm>
      </p:grpSpPr>
      <p:sp>
        <p:nvSpPr>
          <p:cNvPr id="274" name="Google Shape;27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5" name="Google Shape;27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6" name="Google Shape;276;p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77" name="Shape 277"/>
        <p:cNvGrpSpPr/>
        <p:nvPr/>
      </p:nvGrpSpPr>
      <p:grpSpPr>
        <a:xfrm>
          <a:off x="0" y="0"/>
          <a:ext cx="0" cy="0"/>
          <a:chOff x="0" y="0"/>
          <a:chExt cx="0" cy="0"/>
        </a:xfrm>
      </p:grpSpPr>
      <p:sp>
        <p:nvSpPr>
          <p:cNvPr id="278" name="Google Shape;278;p14"/>
          <p:cNvSpPr txBox="1"/>
          <p:nvPr>
            <p:ph type="title"/>
          </p:nvPr>
        </p:nvSpPr>
        <p:spPr>
          <a:xfrm>
            <a:off x="73025" y="80005"/>
            <a:ext cx="903600" cy="391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2400">
                <a:solidFill>
                  <a:schemeClr val="lt1"/>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9" name="Google Shape;279;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0" name="Google Shape;280;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1" name="Google Shape;281;p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title">
  <p:cSld name="1_PPTMON title">
    <p:spTree>
      <p:nvGrpSpPr>
        <p:cNvPr id="282" name="Shape 282"/>
        <p:cNvGrpSpPr/>
        <p:nvPr/>
      </p:nvGrpSpPr>
      <p:grpSpPr>
        <a:xfrm>
          <a:off x="0" y="0"/>
          <a:ext cx="0" cy="0"/>
          <a:chOff x="0" y="0"/>
          <a:chExt cx="0" cy="0"/>
        </a:xfrm>
      </p:grpSpPr>
      <p:pic>
        <p:nvPicPr>
          <p:cNvPr id="283" name="Google Shape;283;p15">
            <a:hlinkClick r:id="rId2"/>
          </p:cNvPr>
          <p:cNvPicPr preferRelativeResize="0"/>
          <p:nvPr/>
        </p:nvPicPr>
        <p:blipFill rotWithShape="1">
          <a:blip r:embed="rId3">
            <a:alphaModFix/>
          </a:blip>
          <a:srcRect b="0" l="29908" r="0" t="0"/>
          <a:stretch/>
        </p:blipFill>
        <p:spPr>
          <a:xfrm>
            <a:off x="4518422" y="5297943"/>
            <a:ext cx="1299348" cy="142875"/>
          </a:xfrm>
          <a:prstGeom prst="rect">
            <a:avLst/>
          </a:prstGeom>
          <a:noFill/>
          <a:ln>
            <a:noFill/>
          </a:ln>
        </p:spPr>
      </p:pic>
      <p:sp>
        <p:nvSpPr>
          <p:cNvPr id="284" name="Google Shape;284;p15">
            <a:hlinkClick r:id="rId4"/>
          </p:cNvPr>
          <p:cNvSpPr txBox="1"/>
          <p:nvPr/>
        </p:nvSpPr>
        <p:spPr>
          <a:xfrm>
            <a:off x="3326232" y="5297943"/>
            <a:ext cx="2018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85" name="Google Shape;285;p15"/>
          <p:cNvPicPr preferRelativeResize="0"/>
          <p:nvPr/>
        </p:nvPicPr>
        <p:blipFill rotWithShape="1">
          <a:blip r:embed="rId6">
            <a:alphaModFix/>
          </a:blip>
          <a:srcRect b="22815" l="0" r="0" t="0"/>
          <a:stretch/>
        </p:blipFill>
        <p:spPr>
          <a:xfrm>
            <a:off x="0" y="3996184"/>
            <a:ext cx="2412398" cy="1147316"/>
          </a:xfrm>
          <a:prstGeom prst="rect">
            <a:avLst/>
          </a:prstGeom>
          <a:noFill/>
          <a:ln>
            <a:noFill/>
          </a:ln>
        </p:spPr>
      </p:pic>
      <p:pic>
        <p:nvPicPr>
          <p:cNvPr id="286" name="Google Shape;286;p15"/>
          <p:cNvPicPr preferRelativeResize="0"/>
          <p:nvPr/>
        </p:nvPicPr>
        <p:blipFill rotWithShape="1">
          <a:blip r:embed="rId7">
            <a:alphaModFix/>
          </a:blip>
          <a:srcRect b="7201" l="0" r="4095" t="0"/>
          <a:stretch/>
        </p:blipFill>
        <p:spPr>
          <a:xfrm>
            <a:off x="6318562" y="2423321"/>
            <a:ext cx="2825440" cy="2733901"/>
          </a:xfrm>
          <a:prstGeom prst="rect">
            <a:avLst/>
          </a:prstGeom>
          <a:noFill/>
          <a:ln>
            <a:noFill/>
          </a:ln>
        </p:spPr>
      </p:pic>
      <p:pic>
        <p:nvPicPr>
          <p:cNvPr id="287" name="Google Shape;287;p15"/>
          <p:cNvPicPr preferRelativeResize="0"/>
          <p:nvPr/>
        </p:nvPicPr>
        <p:blipFill rotWithShape="1">
          <a:blip r:embed="rId8">
            <a:alphaModFix/>
          </a:blip>
          <a:srcRect b="0" l="0" r="0" t="0"/>
          <a:stretch/>
        </p:blipFill>
        <p:spPr>
          <a:xfrm flipH="1">
            <a:off x="7565089" y="159747"/>
            <a:ext cx="1412709" cy="1426982"/>
          </a:xfrm>
          <a:prstGeom prst="rect">
            <a:avLst/>
          </a:prstGeom>
          <a:noFill/>
          <a:ln>
            <a:noFill/>
          </a:ln>
        </p:spPr>
      </p:pic>
      <p:pic>
        <p:nvPicPr>
          <p:cNvPr id="288" name="Google Shape;288;p15"/>
          <p:cNvPicPr preferRelativeResize="0"/>
          <p:nvPr/>
        </p:nvPicPr>
        <p:blipFill rotWithShape="1">
          <a:blip r:embed="rId9">
            <a:alphaModFix/>
          </a:blip>
          <a:srcRect b="21135" l="0" r="2353" t="0"/>
          <a:stretch/>
        </p:blipFill>
        <p:spPr>
          <a:xfrm flipH="1" rot="5400000">
            <a:off x="-207816" y="207815"/>
            <a:ext cx="2571750" cy="2156119"/>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11.png"/><Relationship Id="rId7"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4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34.png"/><Relationship Id="rId5" Type="http://schemas.openxmlformats.org/officeDocument/2006/relationships/image" Target="../media/image42.png"/><Relationship Id="rId6" Type="http://schemas.openxmlformats.org/officeDocument/2006/relationships/image" Target="../media/image33.png"/><Relationship Id="rId7"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38.png"/><Relationship Id="rId5"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6"/>
          <p:cNvSpPr/>
          <p:nvPr/>
        </p:nvSpPr>
        <p:spPr>
          <a:xfrm>
            <a:off x="465084" y="2651180"/>
            <a:ext cx="1710689" cy="171450"/>
          </a:xfrm>
          <a:custGeom>
            <a:rect b="b" l="l" r="r" t="t"/>
            <a:pathLst>
              <a:path extrusionOk="0" h="171450" w="1710689">
                <a:moveTo>
                  <a:pt x="1710557" y="171449"/>
                </a:moveTo>
                <a:lnTo>
                  <a:pt x="0" y="171449"/>
                </a:lnTo>
                <a:lnTo>
                  <a:pt x="0" y="0"/>
                </a:lnTo>
                <a:lnTo>
                  <a:pt x="1710557" y="0"/>
                </a:lnTo>
                <a:lnTo>
                  <a:pt x="1710557" y="171449"/>
                </a:lnTo>
                <a:close/>
              </a:path>
            </a:pathLst>
          </a:custGeom>
          <a:solidFill>
            <a:srgbClr val="70AD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16"/>
          <p:cNvSpPr txBox="1"/>
          <p:nvPr/>
        </p:nvSpPr>
        <p:spPr>
          <a:xfrm>
            <a:off x="427750" y="2903678"/>
            <a:ext cx="4372800" cy="38220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 sz="2400">
                <a:solidFill>
                  <a:schemeClr val="dk1"/>
                </a:solidFill>
                <a:latin typeface="Calibri"/>
                <a:ea typeface="Calibri"/>
                <a:cs typeface="Calibri"/>
                <a:sym typeface="Calibri"/>
              </a:rPr>
              <a:t>Product: Senior Wellness </a:t>
            </a:r>
            <a:endParaRPr b="1" sz="2400">
              <a:solidFill>
                <a:schemeClr val="dk1"/>
              </a:solidFill>
              <a:latin typeface="Calibri"/>
              <a:ea typeface="Calibri"/>
              <a:cs typeface="Calibri"/>
              <a:sym typeface="Calibri"/>
            </a:endParaRPr>
          </a:p>
        </p:txBody>
      </p:sp>
      <p:sp>
        <p:nvSpPr>
          <p:cNvPr id="295" name="Google Shape;295;p16"/>
          <p:cNvSpPr txBox="1"/>
          <p:nvPr/>
        </p:nvSpPr>
        <p:spPr>
          <a:xfrm>
            <a:off x="73024" y="3396787"/>
            <a:ext cx="5108700" cy="971400"/>
          </a:xfrm>
          <a:prstGeom prst="rect">
            <a:avLst/>
          </a:prstGeom>
          <a:noFill/>
          <a:ln>
            <a:noFill/>
          </a:ln>
        </p:spPr>
        <p:txBody>
          <a:bodyPr anchorCtr="0" anchor="t" bIns="0" lIns="0" spcFirstLastPara="1" rIns="0" wrap="square" tIns="67925">
            <a:spAutoFit/>
          </a:bodyPr>
          <a:lstStyle/>
          <a:p>
            <a:pPr indent="0" lvl="0" marL="847089" marR="0" rtl="0" algn="l">
              <a:lnSpc>
                <a:spcPct val="100000"/>
              </a:lnSpc>
              <a:spcBef>
                <a:spcPts val="0"/>
              </a:spcBef>
              <a:spcAft>
                <a:spcPts val="0"/>
              </a:spcAft>
              <a:buNone/>
            </a:pPr>
            <a:r>
              <a:t/>
            </a:r>
            <a:endParaRPr sz="2400">
              <a:solidFill>
                <a:schemeClr val="dk1"/>
              </a:solidFill>
              <a:latin typeface="Poppins"/>
              <a:ea typeface="Poppins"/>
              <a:cs typeface="Poppins"/>
              <a:sym typeface="Poppins"/>
            </a:endParaRPr>
          </a:p>
          <a:p>
            <a:pPr indent="0" lvl="0" marL="847089" marR="0" rtl="0" algn="l">
              <a:lnSpc>
                <a:spcPct val="100000"/>
              </a:lnSpc>
              <a:spcBef>
                <a:spcPts val="434"/>
              </a:spcBef>
              <a:spcAft>
                <a:spcPts val="0"/>
              </a:spcAft>
              <a:buNone/>
            </a:pPr>
            <a:r>
              <a:t/>
            </a:r>
            <a:endParaRPr sz="1550">
              <a:solidFill>
                <a:schemeClr val="dk1"/>
              </a:solidFill>
              <a:latin typeface="Roboto"/>
              <a:ea typeface="Roboto"/>
              <a:cs typeface="Roboto"/>
              <a:sym typeface="Roboto"/>
            </a:endParaRPr>
          </a:p>
          <a:p>
            <a:pPr indent="0" lvl="0" marL="0" marR="0" rtl="0" algn="l">
              <a:lnSpc>
                <a:spcPct val="100000"/>
              </a:lnSpc>
              <a:spcBef>
                <a:spcPts val="5"/>
              </a:spcBef>
              <a:spcAft>
                <a:spcPts val="0"/>
              </a:spcAft>
              <a:buNone/>
            </a:pPr>
            <a:r>
              <a:t/>
            </a:r>
            <a:endParaRPr sz="1550">
              <a:solidFill>
                <a:schemeClr val="dk1"/>
              </a:solidFill>
              <a:latin typeface="Roboto"/>
              <a:ea typeface="Roboto"/>
              <a:cs typeface="Roboto"/>
              <a:sym typeface="Roboto"/>
            </a:endParaRPr>
          </a:p>
        </p:txBody>
      </p:sp>
      <p:sp>
        <p:nvSpPr>
          <p:cNvPr id="296" name="Google Shape;296;p16"/>
          <p:cNvSpPr txBox="1"/>
          <p:nvPr/>
        </p:nvSpPr>
        <p:spPr>
          <a:xfrm>
            <a:off x="381000" y="3501125"/>
            <a:ext cx="499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2400">
                <a:solidFill>
                  <a:schemeClr val="dk1"/>
                </a:solidFill>
                <a:latin typeface="Calibri"/>
                <a:ea typeface="Calibri"/>
                <a:cs typeface="Calibri"/>
                <a:sym typeface="Calibri"/>
              </a:rPr>
              <a:t>F</a:t>
            </a:r>
            <a:r>
              <a:rPr b="1" lang="en" sz="2400">
                <a:solidFill>
                  <a:schemeClr val="dk1"/>
                </a:solidFill>
                <a:latin typeface="Calibri"/>
                <a:ea typeface="Calibri"/>
                <a:cs typeface="Calibri"/>
                <a:sym typeface="Calibri"/>
              </a:rPr>
              <a:t>APM401</a:t>
            </a:r>
            <a:r>
              <a:rPr b="1" lang="en" sz="2400">
                <a:solidFill>
                  <a:schemeClr val="dk1"/>
                </a:solidFill>
                <a:latin typeface="Calibri"/>
                <a:ea typeface="Calibri"/>
                <a:cs typeface="Calibri"/>
                <a:sym typeface="Calibri"/>
              </a:rPr>
              <a:t> – Capstone Proje</a:t>
            </a:r>
            <a:r>
              <a:rPr b="1" lang="en" sz="2400">
                <a:solidFill>
                  <a:schemeClr val="dk1"/>
                </a:solidFill>
                <a:latin typeface="Calibri"/>
                <a:ea typeface="Calibri"/>
                <a:cs typeface="Calibri"/>
                <a:sym typeface="Calibri"/>
              </a:rPr>
              <a:t>ct</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n" sz="2400">
                <a:solidFill>
                  <a:schemeClr val="dk1"/>
                </a:solidFill>
                <a:latin typeface="Calibri"/>
                <a:ea typeface="Calibri"/>
                <a:cs typeface="Calibri"/>
                <a:sym typeface="Calibri"/>
              </a:rPr>
              <a:t>Agile Product Management</a:t>
            </a:r>
            <a:r>
              <a:rPr b="1" i="0" lang="en" sz="24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97" name="Google Shape;297;p16"/>
          <p:cNvSpPr txBox="1"/>
          <p:nvPr/>
        </p:nvSpPr>
        <p:spPr>
          <a:xfrm>
            <a:off x="5486400" y="3141268"/>
            <a:ext cx="3584700" cy="14160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 sz="1800">
                <a:solidFill>
                  <a:schemeClr val="dk1"/>
                </a:solidFill>
                <a:latin typeface="Calibri"/>
                <a:ea typeface="Calibri"/>
                <a:cs typeface="Calibri"/>
                <a:sym typeface="Calibri"/>
              </a:rPr>
              <a:t>Authored by the team:</a:t>
            </a:r>
            <a:endParaRPr>
              <a:latin typeface="Calibri"/>
              <a:ea typeface="Calibri"/>
              <a:cs typeface="Calibri"/>
              <a:sym typeface="Calibri"/>
            </a:endParaRPr>
          </a:p>
          <a:p>
            <a:pPr indent="0" lvl="0" marL="0" marR="0" rtl="0" algn="r">
              <a:spcBef>
                <a:spcPts val="0"/>
              </a:spcBef>
              <a:spcAft>
                <a:spcPts val="0"/>
              </a:spcAft>
              <a:buNone/>
            </a:pPr>
            <a:r>
              <a:rPr b="1" lang="en" sz="1800">
                <a:solidFill>
                  <a:schemeClr val="dk1"/>
                </a:solidFill>
                <a:latin typeface="Calibri"/>
                <a:ea typeface="Calibri"/>
                <a:cs typeface="Calibri"/>
                <a:sym typeface="Calibri"/>
              </a:rPr>
              <a:t>Sai Tarun Kovelamudi</a:t>
            </a:r>
            <a:endParaRPr>
              <a:latin typeface="Calibri"/>
              <a:ea typeface="Calibri"/>
              <a:cs typeface="Calibri"/>
              <a:sym typeface="Calibri"/>
            </a:endParaRPr>
          </a:p>
          <a:p>
            <a:pPr indent="0" lvl="0" marL="0" marR="0" rtl="0" algn="r">
              <a:spcBef>
                <a:spcPts val="0"/>
              </a:spcBef>
              <a:spcAft>
                <a:spcPts val="0"/>
              </a:spcAft>
              <a:buNone/>
            </a:pPr>
            <a:r>
              <a:rPr b="1" lang="en" sz="1800">
                <a:solidFill>
                  <a:schemeClr val="dk1"/>
                </a:solidFill>
                <a:latin typeface="Calibri"/>
                <a:ea typeface="Calibri"/>
                <a:cs typeface="Calibri"/>
                <a:sym typeface="Calibri"/>
              </a:rPr>
              <a:t>Aishwarya Borde</a:t>
            </a:r>
            <a:endParaRPr>
              <a:latin typeface="Calibri"/>
              <a:ea typeface="Calibri"/>
              <a:cs typeface="Calibri"/>
              <a:sym typeface="Calibri"/>
            </a:endParaRPr>
          </a:p>
          <a:p>
            <a:pPr indent="0" lvl="0" marL="0" marR="0" rtl="0" algn="r">
              <a:spcBef>
                <a:spcPts val="0"/>
              </a:spcBef>
              <a:spcAft>
                <a:spcPts val="0"/>
              </a:spcAft>
              <a:buNone/>
            </a:pPr>
            <a:r>
              <a:t/>
            </a:r>
            <a:endParaRPr>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8" name="Google Shape;298;p16"/>
          <p:cNvPicPr preferRelativeResize="0"/>
          <p:nvPr/>
        </p:nvPicPr>
        <p:blipFill rotWithShape="1">
          <a:blip r:embed="rId3">
            <a:alphaModFix/>
          </a:blip>
          <a:srcRect b="0" l="31482" r="31478" t="0"/>
          <a:stretch/>
        </p:blipFill>
        <p:spPr>
          <a:xfrm>
            <a:off x="3200400" y="133350"/>
            <a:ext cx="2938500" cy="2438400"/>
          </a:xfrm>
          <a:prstGeom prst="ellipse">
            <a:avLst/>
          </a:prstGeom>
          <a:noFill/>
          <a:ln>
            <a:noFill/>
          </a:ln>
        </p:spPr>
      </p:pic>
      <p:pic>
        <p:nvPicPr>
          <p:cNvPr id="299" name="Google Shape;299;p16"/>
          <p:cNvPicPr preferRelativeResize="0"/>
          <p:nvPr/>
        </p:nvPicPr>
        <p:blipFill>
          <a:blip r:embed="rId4">
            <a:alphaModFix/>
          </a:blip>
          <a:stretch>
            <a:fillRect/>
          </a:stretch>
        </p:blipFill>
        <p:spPr>
          <a:xfrm>
            <a:off x="7877175" y="4667250"/>
            <a:ext cx="1266825" cy="476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5"/>
          <p:cNvSpPr txBox="1"/>
          <p:nvPr/>
        </p:nvSpPr>
        <p:spPr>
          <a:xfrm>
            <a:off x="241149" y="57150"/>
            <a:ext cx="4608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Technology</a:t>
            </a:r>
            <a:r>
              <a:rPr lang="en" sz="2800">
                <a:solidFill>
                  <a:srgbClr val="5DBA47"/>
                </a:solidFill>
                <a:latin typeface="Calibri"/>
                <a:ea typeface="Calibri"/>
                <a:cs typeface="Calibri"/>
                <a:sym typeface="Calibri"/>
              </a:rPr>
              <a:t> Requirements</a:t>
            </a:r>
            <a:endParaRPr sz="2800">
              <a:solidFill>
                <a:srgbClr val="5DBA47"/>
              </a:solidFill>
              <a:latin typeface="Calibri"/>
              <a:ea typeface="Calibri"/>
              <a:cs typeface="Calibri"/>
              <a:sym typeface="Calibri"/>
            </a:endParaRPr>
          </a:p>
        </p:txBody>
      </p:sp>
      <p:sp>
        <p:nvSpPr>
          <p:cNvPr id="396" name="Google Shape;396;p25"/>
          <p:cNvSpPr txBox="1"/>
          <p:nvPr/>
        </p:nvSpPr>
        <p:spPr>
          <a:xfrm>
            <a:off x="241150" y="520250"/>
            <a:ext cx="5231100" cy="3521100"/>
          </a:xfrm>
          <a:prstGeom prst="rect">
            <a:avLst/>
          </a:prstGeom>
          <a:noFill/>
          <a:ln>
            <a:noFill/>
          </a:ln>
        </p:spPr>
        <p:txBody>
          <a:bodyPr anchorCtr="0" anchor="t" bIns="45700" lIns="91425" spcFirstLastPara="1" rIns="91425" wrap="square" tIns="45700">
            <a:spAutoFit/>
          </a:bodyPr>
          <a:lstStyle/>
          <a:p>
            <a:pPr indent="-298450" lvl="0" marL="457200" rtl="0" algn="l">
              <a:lnSpc>
                <a:spcPct val="107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Software development kit (SDK) or API for app integration and customization.</a:t>
            </a:r>
            <a:endParaRPr sz="1100">
              <a:solidFill>
                <a:schemeClr val="dk1"/>
              </a:solidFill>
              <a:latin typeface="Calibri"/>
              <a:ea typeface="Calibri"/>
              <a:cs typeface="Calibri"/>
              <a:sym typeface="Calibri"/>
            </a:endParaRPr>
          </a:p>
          <a:p>
            <a:pPr indent="-298450" lvl="0" marL="457200" rtl="0" algn="l">
              <a:lnSpc>
                <a:spcPct val="107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AI/ML for health care predictions.</a:t>
            </a:r>
            <a:endParaRPr sz="1100">
              <a:solidFill>
                <a:schemeClr val="dk1"/>
              </a:solidFill>
              <a:latin typeface="Calibri"/>
              <a:ea typeface="Calibri"/>
              <a:cs typeface="Calibri"/>
              <a:sym typeface="Calibri"/>
            </a:endParaRPr>
          </a:p>
          <a:p>
            <a:pPr indent="-298450" lvl="0" marL="457200" rtl="0" algn="l">
              <a:lnSpc>
                <a:spcPct val="107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After fall detection, images will run through the Computer vision technology to detect the indoor or outdoor environment.</a:t>
            </a:r>
            <a:endParaRPr sz="1100">
              <a:solidFill>
                <a:schemeClr val="dk1"/>
              </a:solidFill>
              <a:latin typeface="Calibri"/>
              <a:ea typeface="Calibri"/>
              <a:cs typeface="Calibri"/>
              <a:sym typeface="Calibri"/>
            </a:endParaRPr>
          </a:p>
          <a:p>
            <a:pPr indent="-298450" lvl="0" marL="457200" rtl="0" algn="l">
              <a:lnSpc>
                <a:spcPct val="107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Top notch UX/UI for customer satisfaction. </a:t>
            </a:r>
            <a:endParaRPr sz="1100">
              <a:solidFill>
                <a:schemeClr val="dk1"/>
              </a:solidFill>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Bluetooth smartwatch for seamless connection with mobile devices.</a:t>
            </a:r>
            <a:endParaRPr sz="1100">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Sensors for accurate breathing pattern analysis.</a:t>
            </a:r>
            <a:endParaRPr sz="1100">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Temperature sensor for measuring body temperature.</a:t>
            </a:r>
            <a:endParaRPr sz="1100">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Blood pressure monitoring sensor capability.</a:t>
            </a:r>
            <a:endParaRPr sz="1100">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Long-lasting battery technology for extended usage.</a:t>
            </a:r>
            <a:endParaRPr sz="1100">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Water and dust resistance technology for durability.</a:t>
            </a:r>
            <a:endParaRPr sz="1100">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Compatibility with mobile operating systems. (e.g., iOS, Android)</a:t>
            </a:r>
            <a:endParaRPr sz="1100">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Firmware update capability for future enhancements and bug fixes.</a:t>
            </a:r>
            <a:endParaRPr sz="1100">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Reliable wireless communication protocols for data transmission.</a:t>
            </a:r>
            <a:endParaRPr sz="1100">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Compatibility with various mobile devices and operating system versions.</a:t>
            </a:r>
            <a:endParaRPr sz="1100">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Data encryption and secure transmission to protect user privacy.</a:t>
            </a:r>
            <a:endParaRPr sz="1100">
              <a:latin typeface="Calibri"/>
              <a:ea typeface="Calibri"/>
              <a:cs typeface="Calibri"/>
              <a:sym typeface="Calibri"/>
            </a:endParaRPr>
          </a:p>
          <a:p>
            <a:pPr indent="-298450" lvl="0" marL="457200" rtl="0" algn="l">
              <a:lnSpc>
                <a:spcPct val="107000"/>
              </a:lnSpc>
              <a:spcBef>
                <a:spcPts val="0"/>
              </a:spcBef>
              <a:spcAft>
                <a:spcPts val="0"/>
              </a:spcAft>
              <a:buSzPts val="1100"/>
              <a:buFont typeface="Calibri"/>
              <a:buChar char="●"/>
            </a:pPr>
            <a:r>
              <a:rPr lang="en" sz="1100">
                <a:latin typeface="Calibri"/>
                <a:ea typeface="Calibri"/>
                <a:cs typeface="Calibri"/>
                <a:sym typeface="Calibri"/>
              </a:rPr>
              <a:t>Compatibility with healthcare and monitoring apps for data integration.</a:t>
            </a:r>
            <a:endParaRPr sz="1100">
              <a:latin typeface="Calibri"/>
              <a:ea typeface="Calibri"/>
              <a:cs typeface="Calibri"/>
              <a:sym typeface="Calibri"/>
            </a:endParaRPr>
          </a:p>
          <a:p>
            <a:pPr indent="0" lvl="0" marL="0" marR="0" rtl="0" algn="l">
              <a:spcBef>
                <a:spcPts val="800"/>
              </a:spcBef>
              <a:spcAft>
                <a:spcPts val="0"/>
              </a:spcAft>
              <a:buNone/>
            </a:pPr>
            <a:r>
              <a:t/>
            </a:r>
            <a:endParaRPr sz="1600">
              <a:solidFill>
                <a:schemeClr val="dk1"/>
              </a:solidFill>
              <a:latin typeface="Calibri"/>
              <a:ea typeface="Calibri"/>
              <a:cs typeface="Calibri"/>
              <a:sym typeface="Calibri"/>
            </a:endParaRPr>
          </a:p>
        </p:txBody>
      </p:sp>
      <p:pic>
        <p:nvPicPr>
          <p:cNvPr id="397" name="Google Shape;397;p25"/>
          <p:cNvPicPr preferRelativeResize="0"/>
          <p:nvPr/>
        </p:nvPicPr>
        <p:blipFill>
          <a:blip r:embed="rId3">
            <a:alphaModFix/>
          </a:blip>
          <a:stretch>
            <a:fillRect/>
          </a:stretch>
        </p:blipFill>
        <p:spPr>
          <a:xfrm>
            <a:off x="7877175" y="4667250"/>
            <a:ext cx="1266825" cy="476250"/>
          </a:xfrm>
          <a:prstGeom prst="rect">
            <a:avLst/>
          </a:prstGeom>
          <a:noFill/>
          <a:ln>
            <a:noFill/>
          </a:ln>
        </p:spPr>
      </p:pic>
      <p:pic>
        <p:nvPicPr>
          <p:cNvPr id="398" name="Google Shape;398;p25"/>
          <p:cNvPicPr preferRelativeResize="0"/>
          <p:nvPr/>
        </p:nvPicPr>
        <p:blipFill>
          <a:blip r:embed="rId4">
            <a:alphaModFix/>
          </a:blip>
          <a:stretch>
            <a:fillRect/>
          </a:stretch>
        </p:blipFill>
        <p:spPr>
          <a:xfrm>
            <a:off x="5472300" y="580350"/>
            <a:ext cx="3261225" cy="1920951"/>
          </a:xfrm>
          <a:prstGeom prst="rect">
            <a:avLst/>
          </a:prstGeom>
          <a:noFill/>
          <a:ln>
            <a:noFill/>
          </a:ln>
        </p:spPr>
      </p:pic>
      <p:pic>
        <p:nvPicPr>
          <p:cNvPr id="399" name="Google Shape;399;p25"/>
          <p:cNvPicPr preferRelativeResize="0"/>
          <p:nvPr/>
        </p:nvPicPr>
        <p:blipFill>
          <a:blip r:embed="rId5">
            <a:alphaModFix/>
          </a:blip>
          <a:stretch>
            <a:fillRect/>
          </a:stretch>
        </p:blipFill>
        <p:spPr>
          <a:xfrm>
            <a:off x="2736150" y="3816525"/>
            <a:ext cx="2642224" cy="1198474"/>
          </a:xfrm>
          <a:prstGeom prst="rect">
            <a:avLst/>
          </a:prstGeom>
          <a:noFill/>
          <a:ln>
            <a:noFill/>
          </a:ln>
        </p:spPr>
      </p:pic>
      <p:pic>
        <p:nvPicPr>
          <p:cNvPr id="400" name="Google Shape;400;p25"/>
          <p:cNvPicPr preferRelativeResize="0"/>
          <p:nvPr/>
        </p:nvPicPr>
        <p:blipFill>
          <a:blip r:embed="rId6">
            <a:alphaModFix/>
          </a:blip>
          <a:stretch>
            <a:fillRect/>
          </a:stretch>
        </p:blipFill>
        <p:spPr>
          <a:xfrm>
            <a:off x="5472300" y="2582525"/>
            <a:ext cx="3284700" cy="2003500"/>
          </a:xfrm>
          <a:prstGeom prst="rect">
            <a:avLst/>
          </a:prstGeom>
          <a:noFill/>
          <a:ln>
            <a:noFill/>
          </a:ln>
        </p:spPr>
      </p:pic>
      <p:pic>
        <p:nvPicPr>
          <p:cNvPr id="401" name="Google Shape;401;p25"/>
          <p:cNvPicPr preferRelativeResize="0"/>
          <p:nvPr/>
        </p:nvPicPr>
        <p:blipFill>
          <a:blip r:embed="rId7">
            <a:alphaModFix/>
          </a:blip>
          <a:stretch>
            <a:fillRect/>
          </a:stretch>
        </p:blipFill>
        <p:spPr>
          <a:xfrm>
            <a:off x="576425" y="3816525"/>
            <a:ext cx="2065800" cy="1198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6"/>
          <p:cNvSpPr txBox="1"/>
          <p:nvPr/>
        </p:nvSpPr>
        <p:spPr>
          <a:xfrm>
            <a:off x="241149" y="57150"/>
            <a:ext cx="4608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Card Sorting</a:t>
            </a:r>
            <a:endParaRPr sz="2800">
              <a:solidFill>
                <a:srgbClr val="5DBA47"/>
              </a:solidFill>
              <a:latin typeface="Calibri"/>
              <a:ea typeface="Calibri"/>
              <a:cs typeface="Calibri"/>
              <a:sym typeface="Calibri"/>
            </a:endParaRPr>
          </a:p>
        </p:txBody>
      </p:sp>
      <p:pic>
        <p:nvPicPr>
          <p:cNvPr id="407" name="Google Shape;407;p26"/>
          <p:cNvPicPr preferRelativeResize="0"/>
          <p:nvPr/>
        </p:nvPicPr>
        <p:blipFill>
          <a:blip r:embed="rId3">
            <a:alphaModFix/>
          </a:blip>
          <a:stretch>
            <a:fillRect/>
          </a:stretch>
        </p:blipFill>
        <p:spPr>
          <a:xfrm>
            <a:off x="7877175" y="4667250"/>
            <a:ext cx="1266825" cy="476250"/>
          </a:xfrm>
          <a:prstGeom prst="rect">
            <a:avLst/>
          </a:prstGeom>
          <a:noFill/>
          <a:ln>
            <a:noFill/>
          </a:ln>
        </p:spPr>
      </p:pic>
      <p:pic>
        <p:nvPicPr>
          <p:cNvPr id="408" name="Google Shape;408;p26"/>
          <p:cNvPicPr preferRelativeResize="0"/>
          <p:nvPr/>
        </p:nvPicPr>
        <p:blipFill>
          <a:blip r:embed="rId4">
            <a:alphaModFix/>
          </a:blip>
          <a:stretch>
            <a:fillRect/>
          </a:stretch>
        </p:blipFill>
        <p:spPr>
          <a:xfrm>
            <a:off x="387275" y="504950"/>
            <a:ext cx="8232202" cy="4333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2" name="Shape 412"/>
        <p:cNvGrpSpPr/>
        <p:nvPr/>
      </p:nvGrpSpPr>
      <p:grpSpPr>
        <a:xfrm>
          <a:off x="0" y="0"/>
          <a:ext cx="0" cy="0"/>
          <a:chOff x="0" y="0"/>
          <a:chExt cx="0" cy="0"/>
        </a:xfrm>
      </p:grpSpPr>
      <p:sp>
        <p:nvSpPr>
          <p:cNvPr id="413" name="Google Shape;413;p27"/>
          <p:cNvSpPr txBox="1"/>
          <p:nvPr>
            <p:ph type="title"/>
          </p:nvPr>
        </p:nvSpPr>
        <p:spPr>
          <a:xfrm>
            <a:off x="304800" y="133350"/>
            <a:ext cx="4404300" cy="813300"/>
          </a:xfrm>
          <a:prstGeom prst="rect">
            <a:avLst/>
          </a:prstGeom>
          <a:noFill/>
          <a:ln>
            <a:noFill/>
          </a:ln>
        </p:spPr>
        <p:txBody>
          <a:bodyPr anchorCtr="0" anchor="t" bIns="0" lIns="0" spcFirstLastPara="1" rIns="0" wrap="square" tIns="12700">
            <a:spAutoFit/>
          </a:bodyPr>
          <a:lstStyle/>
          <a:p>
            <a:pPr indent="0" lvl="0" marL="0" rtl="0" algn="l">
              <a:spcBef>
                <a:spcPts val="0"/>
              </a:spcBef>
              <a:spcAft>
                <a:spcPts val="0"/>
              </a:spcAft>
              <a:buClr>
                <a:schemeClr val="dk1"/>
              </a:buClr>
              <a:buFont typeface="Arial"/>
              <a:buNone/>
            </a:pPr>
            <a:r>
              <a:rPr lang="en" sz="2800">
                <a:solidFill>
                  <a:srgbClr val="5DBA47"/>
                </a:solidFill>
                <a:latin typeface="Calibri"/>
                <a:ea typeface="Calibri"/>
                <a:cs typeface="Calibri"/>
                <a:sym typeface="Calibri"/>
              </a:rPr>
              <a:t>Interaction / User Flow</a:t>
            </a:r>
            <a:endParaRPr sz="2800">
              <a:solidFill>
                <a:srgbClr val="5DBA47"/>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5DBA47"/>
              </a:solidFill>
            </a:endParaRPr>
          </a:p>
        </p:txBody>
      </p:sp>
      <p:pic>
        <p:nvPicPr>
          <p:cNvPr id="414" name="Google Shape;414;p27"/>
          <p:cNvPicPr preferRelativeResize="0"/>
          <p:nvPr/>
        </p:nvPicPr>
        <p:blipFill rotWithShape="1">
          <a:blip r:embed="rId3">
            <a:alphaModFix/>
          </a:blip>
          <a:srcRect b="0" l="0" r="0" t="0"/>
          <a:stretch/>
        </p:blipFill>
        <p:spPr>
          <a:xfrm>
            <a:off x="7391400" y="4684088"/>
            <a:ext cx="1568019" cy="313416"/>
          </a:xfrm>
          <a:prstGeom prst="rect">
            <a:avLst/>
          </a:prstGeom>
          <a:noFill/>
          <a:ln>
            <a:noFill/>
          </a:ln>
        </p:spPr>
      </p:pic>
      <p:pic>
        <p:nvPicPr>
          <p:cNvPr id="415" name="Google Shape;415;p27"/>
          <p:cNvPicPr preferRelativeResize="0"/>
          <p:nvPr/>
        </p:nvPicPr>
        <p:blipFill rotWithShape="1">
          <a:blip r:embed="rId4">
            <a:alphaModFix/>
          </a:blip>
          <a:srcRect b="43611" l="0" r="0" t="0"/>
          <a:stretch/>
        </p:blipFill>
        <p:spPr>
          <a:xfrm>
            <a:off x="304800" y="832650"/>
            <a:ext cx="7991627" cy="35371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9" name="Shape 419"/>
        <p:cNvGrpSpPr/>
        <p:nvPr/>
      </p:nvGrpSpPr>
      <p:grpSpPr>
        <a:xfrm>
          <a:off x="0" y="0"/>
          <a:ext cx="0" cy="0"/>
          <a:chOff x="0" y="0"/>
          <a:chExt cx="0" cy="0"/>
        </a:xfrm>
      </p:grpSpPr>
      <p:sp>
        <p:nvSpPr>
          <p:cNvPr id="420" name="Google Shape;420;p28"/>
          <p:cNvSpPr txBox="1"/>
          <p:nvPr>
            <p:ph type="title"/>
          </p:nvPr>
        </p:nvSpPr>
        <p:spPr>
          <a:xfrm>
            <a:off x="304800" y="133350"/>
            <a:ext cx="29751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a:solidFill>
                  <a:srgbClr val="5DBA47"/>
                </a:solidFill>
              </a:rPr>
              <a:t>USER FLOW</a:t>
            </a:r>
            <a:endParaRPr>
              <a:solidFill>
                <a:srgbClr val="5DBA47"/>
              </a:solidFill>
            </a:endParaRPr>
          </a:p>
        </p:txBody>
      </p:sp>
      <p:pic>
        <p:nvPicPr>
          <p:cNvPr id="421" name="Google Shape;421;p28"/>
          <p:cNvPicPr preferRelativeResize="0"/>
          <p:nvPr/>
        </p:nvPicPr>
        <p:blipFill rotWithShape="1">
          <a:blip r:embed="rId3">
            <a:alphaModFix/>
          </a:blip>
          <a:srcRect b="0" l="0" r="0" t="0"/>
          <a:stretch/>
        </p:blipFill>
        <p:spPr>
          <a:xfrm>
            <a:off x="7391400" y="4684088"/>
            <a:ext cx="1568019" cy="313416"/>
          </a:xfrm>
          <a:prstGeom prst="rect">
            <a:avLst/>
          </a:prstGeom>
          <a:noFill/>
          <a:ln>
            <a:noFill/>
          </a:ln>
        </p:spPr>
      </p:pic>
      <p:pic>
        <p:nvPicPr>
          <p:cNvPr id="422" name="Google Shape;422;p28"/>
          <p:cNvPicPr preferRelativeResize="0"/>
          <p:nvPr/>
        </p:nvPicPr>
        <p:blipFill rotWithShape="1">
          <a:blip r:embed="rId4">
            <a:alphaModFix/>
          </a:blip>
          <a:srcRect b="0" l="-1230" r="1230" t="39726"/>
          <a:stretch/>
        </p:blipFill>
        <p:spPr>
          <a:xfrm>
            <a:off x="304800" y="815075"/>
            <a:ext cx="8175148" cy="3743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9"/>
          <p:cNvSpPr txBox="1"/>
          <p:nvPr/>
        </p:nvSpPr>
        <p:spPr>
          <a:xfrm>
            <a:off x="241152" y="57150"/>
            <a:ext cx="3442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Story Mapping</a:t>
            </a:r>
            <a:endParaRPr b="1" sz="2000">
              <a:solidFill>
                <a:schemeClr val="dk1"/>
              </a:solidFill>
              <a:latin typeface="Poppins"/>
              <a:ea typeface="Poppins"/>
              <a:cs typeface="Poppins"/>
              <a:sym typeface="Poppins"/>
            </a:endParaRPr>
          </a:p>
        </p:txBody>
      </p:sp>
      <p:sp>
        <p:nvSpPr>
          <p:cNvPr id="428" name="Google Shape;428;p29"/>
          <p:cNvSpPr txBox="1"/>
          <p:nvPr/>
        </p:nvSpPr>
        <p:spPr>
          <a:xfrm>
            <a:off x="381000" y="742950"/>
            <a:ext cx="8229600" cy="768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800"/>
              <a:buFont typeface="Noto Sans Symbols"/>
              <a:buChar char="∙"/>
            </a:pPr>
            <a:r>
              <a:t/>
            </a:r>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pic>
        <p:nvPicPr>
          <p:cNvPr id="429" name="Google Shape;429;p29"/>
          <p:cNvPicPr preferRelativeResize="0"/>
          <p:nvPr/>
        </p:nvPicPr>
        <p:blipFill>
          <a:blip r:embed="rId3">
            <a:alphaModFix/>
          </a:blip>
          <a:stretch>
            <a:fillRect/>
          </a:stretch>
        </p:blipFill>
        <p:spPr>
          <a:xfrm>
            <a:off x="7877175" y="4667250"/>
            <a:ext cx="1266825" cy="476250"/>
          </a:xfrm>
          <a:prstGeom prst="rect">
            <a:avLst/>
          </a:prstGeom>
          <a:noFill/>
          <a:ln>
            <a:noFill/>
          </a:ln>
        </p:spPr>
      </p:pic>
      <p:pic>
        <p:nvPicPr>
          <p:cNvPr id="430" name="Google Shape;430;p29"/>
          <p:cNvPicPr preferRelativeResize="0"/>
          <p:nvPr/>
        </p:nvPicPr>
        <p:blipFill>
          <a:blip r:embed="rId4">
            <a:alphaModFix/>
          </a:blip>
          <a:stretch>
            <a:fillRect/>
          </a:stretch>
        </p:blipFill>
        <p:spPr>
          <a:xfrm>
            <a:off x="381000" y="580350"/>
            <a:ext cx="8229601" cy="419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0"/>
          <p:cNvSpPr txBox="1"/>
          <p:nvPr/>
        </p:nvSpPr>
        <p:spPr>
          <a:xfrm>
            <a:off x="241152" y="57150"/>
            <a:ext cx="3442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Story Mapping</a:t>
            </a:r>
            <a:endParaRPr b="1" sz="2000">
              <a:solidFill>
                <a:schemeClr val="dk1"/>
              </a:solidFill>
              <a:latin typeface="Poppins"/>
              <a:ea typeface="Poppins"/>
              <a:cs typeface="Poppins"/>
              <a:sym typeface="Poppins"/>
            </a:endParaRPr>
          </a:p>
        </p:txBody>
      </p:sp>
      <p:sp>
        <p:nvSpPr>
          <p:cNvPr id="436" name="Google Shape;436;p30"/>
          <p:cNvSpPr txBox="1"/>
          <p:nvPr/>
        </p:nvSpPr>
        <p:spPr>
          <a:xfrm>
            <a:off x="381000" y="742950"/>
            <a:ext cx="8229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id="437" name="Google Shape;437;p30"/>
          <p:cNvPicPr preferRelativeResize="0"/>
          <p:nvPr/>
        </p:nvPicPr>
        <p:blipFill>
          <a:blip r:embed="rId3">
            <a:alphaModFix/>
          </a:blip>
          <a:stretch>
            <a:fillRect/>
          </a:stretch>
        </p:blipFill>
        <p:spPr>
          <a:xfrm>
            <a:off x="7877175" y="4667250"/>
            <a:ext cx="1266825" cy="476250"/>
          </a:xfrm>
          <a:prstGeom prst="rect">
            <a:avLst/>
          </a:prstGeom>
          <a:noFill/>
          <a:ln>
            <a:noFill/>
          </a:ln>
        </p:spPr>
      </p:pic>
      <p:pic>
        <p:nvPicPr>
          <p:cNvPr id="438" name="Google Shape;438;p30"/>
          <p:cNvPicPr preferRelativeResize="0"/>
          <p:nvPr/>
        </p:nvPicPr>
        <p:blipFill>
          <a:blip r:embed="rId4">
            <a:alphaModFix/>
          </a:blip>
          <a:stretch>
            <a:fillRect/>
          </a:stretch>
        </p:blipFill>
        <p:spPr>
          <a:xfrm>
            <a:off x="381000" y="580350"/>
            <a:ext cx="8391127" cy="41638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1"/>
          <p:cNvSpPr txBox="1"/>
          <p:nvPr/>
        </p:nvSpPr>
        <p:spPr>
          <a:xfrm>
            <a:off x="241152" y="57150"/>
            <a:ext cx="3442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Story Mapping</a:t>
            </a:r>
            <a:endParaRPr b="1" sz="2000">
              <a:solidFill>
                <a:schemeClr val="dk1"/>
              </a:solidFill>
              <a:latin typeface="Poppins"/>
              <a:ea typeface="Poppins"/>
              <a:cs typeface="Poppins"/>
              <a:sym typeface="Poppins"/>
            </a:endParaRPr>
          </a:p>
        </p:txBody>
      </p:sp>
      <p:sp>
        <p:nvSpPr>
          <p:cNvPr id="444" name="Google Shape;444;p31"/>
          <p:cNvSpPr txBox="1"/>
          <p:nvPr/>
        </p:nvSpPr>
        <p:spPr>
          <a:xfrm>
            <a:off x="381000" y="742950"/>
            <a:ext cx="8229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id="445" name="Google Shape;445;p31"/>
          <p:cNvPicPr preferRelativeResize="0"/>
          <p:nvPr/>
        </p:nvPicPr>
        <p:blipFill>
          <a:blip r:embed="rId3">
            <a:alphaModFix/>
          </a:blip>
          <a:stretch>
            <a:fillRect/>
          </a:stretch>
        </p:blipFill>
        <p:spPr>
          <a:xfrm>
            <a:off x="7877175" y="4667250"/>
            <a:ext cx="1266825" cy="476250"/>
          </a:xfrm>
          <a:prstGeom prst="rect">
            <a:avLst/>
          </a:prstGeom>
          <a:noFill/>
          <a:ln>
            <a:noFill/>
          </a:ln>
        </p:spPr>
      </p:pic>
      <p:pic>
        <p:nvPicPr>
          <p:cNvPr id="446" name="Google Shape;446;p31"/>
          <p:cNvPicPr preferRelativeResize="0"/>
          <p:nvPr/>
        </p:nvPicPr>
        <p:blipFill>
          <a:blip r:embed="rId4">
            <a:alphaModFix/>
          </a:blip>
          <a:stretch>
            <a:fillRect/>
          </a:stretch>
        </p:blipFill>
        <p:spPr>
          <a:xfrm>
            <a:off x="381000" y="708525"/>
            <a:ext cx="8285450" cy="3958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2"/>
          <p:cNvSpPr txBox="1"/>
          <p:nvPr/>
        </p:nvSpPr>
        <p:spPr>
          <a:xfrm>
            <a:off x="241152" y="57150"/>
            <a:ext cx="3442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Story Mapping</a:t>
            </a:r>
            <a:endParaRPr b="1" sz="2000">
              <a:solidFill>
                <a:schemeClr val="dk1"/>
              </a:solidFill>
              <a:latin typeface="Poppins"/>
              <a:ea typeface="Poppins"/>
              <a:cs typeface="Poppins"/>
              <a:sym typeface="Poppins"/>
            </a:endParaRPr>
          </a:p>
        </p:txBody>
      </p:sp>
      <p:sp>
        <p:nvSpPr>
          <p:cNvPr id="452" name="Google Shape;452;p32"/>
          <p:cNvSpPr txBox="1"/>
          <p:nvPr/>
        </p:nvSpPr>
        <p:spPr>
          <a:xfrm>
            <a:off x="381000" y="742950"/>
            <a:ext cx="8229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id="453" name="Google Shape;453;p32"/>
          <p:cNvPicPr preferRelativeResize="0"/>
          <p:nvPr/>
        </p:nvPicPr>
        <p:blipFill>
          <a:blip r:embed="rId3">
            <a:alphaModFix/>
          </a:blip>
          <a:stretch>
            <a:fillRect/>
          </a:stretch>
        </p:blipFill>
        <p:spPr>
          <a:xfrm>
            <a:off x="7877175" y="4667250"/>
            <a:ext cx="1266825" cy="476250"/>
          </a:xfrm>
          <a:prstGeom prst="rect">
            <a:avLst/>
          </a:prstGeom>
          <a:noFill/>
          <a:ln>
            <a:noFill/>
          </a:ln>
        </p:spPr>
      </p:pic>
      <p:pic>
        <p:nvPicPr>
          <p:cNvPr id="454" name="Google Shape;454;p32"/>
          <p:cNvPicPr preferRelativeResize="0"/>
          <p:nvPr/>
        </p:nvPicPr>
        <p:blipFill>
          <a:blip r:embed="rId4">
            <a:alphaModFix/>
          </a:blip>
          <a:stretch>
            <a:fillRect/>
          </a:stretch>
        </p:blipFill>
        <p:spPr>
          <a:xfrm>
            <a:off x="457975" y="708525"/>
            <a:ext cx="8361124" cy="4047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3"/>
          <p:cNvSpPr txBox="1"/>
          <p:nvPr/>
        </p:nvSpPr>
        <p:spPr>
          <a:xfrm>
            <a:off x="253344" y="57150"/>
            <a:ext cx="3442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User Journey</a:t>
            </a:r>
            <a:endParaRPr sz="2000">
              <a:solidFill>
                <a:schemeClr val="dk1"/>
              </a:solidFill>
              <a:latin typeface="Calibri"/>
              <a:ea typeface="Calibri"/>
              <a:cs typeface="Calibri"/>
              <a:sym typeface="Calibri"/>
            </a:endParaRPr>
          </a:p>
        </p:txBody>
      </p:sp>
      <p:graphicFrame>
        <p:nvGraphicFramePr>
          <p:cNvPr id="460" name="Google Shape;460;p33"/>
          <p:cNvGraphicFramePr/>
          <p:nvPr/>
        </p:nvGraphicFramePr>
        <p:xfrm>
          <a:off x="173088" y="790038"/>
          <a:ext cx="3000000" cy="3000000"/>
        </p:xfrm>
        <a:graphic>
          <a:graphicData uri="http://schemas.openxmlformats.org/drawingml/2006/table">
            <a:tbl>
              <a:tblPr>
                <a:noFill/>
                <a:tableStyleId>{6EDB3DE7-2A9D-454C-9BBC-EA61B10E5B91}</a:tableStyleId>
              </a:tblPr>
              <a:tblGrid>
                <a:gridCol w="1031600"/>
                <a:gridCol w="1428025"/>
                <a:gridCol w="1676950"/>
                <a:gridCol w="1388725"/>
                <a:gridCol w="1441125"/>
                <a:gridCol w="1831400"/>
              </a:tblGrid>
              <a:tr h="562925">
                <a:tc>
                  <a:txBody>
                    <a:bodyPr/>
                    <a:lstStyle/>
                    <a:p>
                      <a:pPr indent="0" lvl="0" marL="0" rtl="0" algn="l">
                        <a:spcBef>
                          <a:spcPts val="0"/>
                        </a:spcBef>
                        <a:spcAft>
                          <a:spcPts val="0"/>
                        </a:spcAft>
                        <a:buNone/>
                      </a:pPr>
                      <a:r>
                        <a:rPr lang="en" sz="1000">
                          <a:latin typeface="Calibri"/>
                          <a:ea typeface="Calibri"/>
                          <a:cs typeface="Calibri"/>
                          <a:sym typeface="Calibri"/>
                        </a:rPr>
                        <a:t>Phases</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Connecting the App to Smartwatch</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Checking the notifications</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Taking actions according to the notifications</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In an event of unusual activity, caretaker gets informed</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Actions like calling an ambulance, informing doctors triggered at a faster pace</a:t>
                      </a:r>
                      <a:endParaRPr sz="1000">
                        <a:latin typeface="Calibri"/>
                        <a:ea typeface="Calibri"/>
                        <a:cs typeface="Calibri"/>
                        <a:sym typeface="Calibri"/>
                      </a:endParaRPr>
                    </a:p>
                  </a:txBody>
                  <a:tcPr marT="91425" marB="91425" marR="91425" marL="91425"/>
                </a:tc>
              </a:tr>
              <a:tr h="1021750">
                <a:tc>
                  <a:txBody>
                    <a:bodyPr/>
                    <a:lstStyle/>
                    <a:p>
                      <a:pPr indent="0" lvl="0" marL="0" rtl="0" algn="l">
                        <a:spcBef>
                          <a:spcPts val="0"/>
                        </a:spcBef>
                        <a:spcAft>
                          <a:spcPts val="0"/>
                        </a:spcAft>
                        <a:buNone/>
                      </a:pPr>
                      <a:r>
                        <a:rPr lang="en" sz="1000">
                          <a:latin typeface="Calibri"/>
                          <a:ea typeface="Calibri"/>
                          <a:cs typeface="Calibri"/>
                          <a:sym typeface="Calibri"/>
                        </a:rPr>
                        <a:t>Touch Points</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Switch on bluetooth and connect app</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Check notifications if any medicine reminders, walk more steps if prompted, etc</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Actions to be performed by senior citizen- Drink more water, walk more steps, take medicines.</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Smart watch automatically clicks images and sends details like location and images to caretaker.</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To Trigger alerts in less time.</a:t>
                      </a:r>
                      <a:endParaRPr sz="1000">
                        <a:latin typeface="Calibri"/>
                        <a:ea typeface="Calibri"/>
                        <a:cs typeface="Calibri"/>
                        <a:sym typeface="Calibri"/>
                      </a:endParaRPr>
                    </a:p>
                  </a:txBody>
                  <a:tcPr marT="91425" marB="91425" marR="91425" marL="91425"/>
                </a:tc>
              </a:tr>
              <a:tr h="1034850">
                <a:tc>
                  <a:txBody>
                    <a:bodyPr/>
                    <a:lstStyle/>
                    <a:p>
                      <a:pPr indent="0" lvl="0" marL="0" rtl="0" algn="l">
                        <a:spcBef>
                          <a:spcPts val="0"/>
                        </a:spcBef>
                        <a:spcAft>
                          <a:spcPts val="0"/>
                        </a:spcAft>
                        <a:buNone/>
                      </a:pPr>
                      <a:r>
                        <a:rPr lang="en" sz="1000">
                          <a:latin typeface="Calibri"/>
                          <a:ea typeface="Calibri"/>
                          <a:cs typeface="Calibri"/>
                          <a:sym typeface="Calibri"/>
                        </a:rPr>
                        <a:t>Goals</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To connect the app and smartwatch</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To make the notifications very precise according to the senior citizens health requirements.</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To make the senior citizen believe that they need to take actions according to the notifications.</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Images should be clicked as soon as the unusual activity is detected.</a:t>
                      </a:r>
                      <a:br>
                        <a:rPr lang="en" sz="1000">
                          <a:latin typeface="Calibri"/>
                          <a:ea typeface="Calibri"/>
                          <a:cs typeface="Calibri"/>
                          <a:sym typeface="Calibri"/>
                        </a:rPr>
                      </a:br>
                      <a:r>
                        <a:rPr lang="en" sz="1000">
                          <a:latin typeface="Calibri"/>
                          <a:ea typeface="Calibri"/>
                          <a:cs typeface="Calibri"/>
                          <a:sym typeface="Calibri"/>
                        </a:rPr>
                        <a:t>E.g. fall or no movement.</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Notifications should be sent out instantly.</a:t>
                      </a:r>
                      <a:endParaRPr sz="1000">
                        <a:latin typeface="Calibri"/>
                        <a:ea typeface="Calibri"/>
                        <a:cs typeface="Calibri"/>
                        <a:sym typeface="Calibri"/>
                      </a:endParaRPr>
                    </a:p>
                  </a:txBody>
                  <a:tcPr marT="91425" marB="91425" marR="91425" marL="91425"/>
                </a:tc>
              </a:tr>
              <a:tr h="804375">
                <a:tc>
                  <a:txBody>
                    <a:bodyPr/>
                    <a:lstStyle/>
                    <a:p>
                      <a:pPr indent="0" lvl="0" marL="0" rtl="0" algn="l">
                        <a:spcBef>
                          <a:spcPts val="0"/>
                        </a:spcBef>
                        <a:spcAft>
                          <a:spcPts val="0"/>
                        </a:spcAft>
                        <a:buNone/>
                      </a:pPr>
                      <a:r>
                        <a:rPr lang="en" sz="1000">
                          <a:latin typeface="Calibri"/>
                          <a:ea typeface="Calibri"/>
                          <a:cs typeface="Calibri"/>
                          <a:sym typeface="Calibri"/>
                        </a:rPr>
                        <a:t>Thinking/Feeling</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Initially will take time understanding how to connect.</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Need to check notifications whenever one pops up on the screen,</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Need to develop habits.</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Feeling a sense of calm knowing that caretaker has been informed and help will arrive soon.r</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Caretakers know the current situation of the senior citizens as soon as anything happens,</a:t>
                      </a:r>
                      <a:endParaRPr sz="10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4"/>
          <p:cNvSpPr txBox="1"/>
          <p:nvPr/>
        </p:nvSpPr>
        <p:spPr>
          <a:xfrm>
            <a:off x="212274" y="57150"/>
            <a:ext cx="4536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User Stories - Senior citizen</a:t>
            </a:r>
            <a:endParaRPr b="1" sz="2000">
              <a:solidFill>
                <a:schemeClr val="dk1"/>
              </a:solidFill>
              <a:latin typeface="Poppins"/>
              <a:ea typeface="Poppins"/>
              <a:cs typeface="Poppins"/>
              <a:sym typeface="Poppins"/>
            </a:endParaRPr>
          </a:p>
        </p:txBody>
      </p:sp>
      <p:sp>
        <p:nvSpPr>
          <p:cNvPr id="466" name="Google Shape;466;p34"/>
          <p:cNvSpPr txBox="1"/>
          <p:nvPr/>
        </p:nvSpPr>
        <p:spPr>
          <a:xfrm>
            <a:off x="381000" y="742950"/>
            <a:ext cx="8229600" cy="768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800"/>
              <a:buFont typeface="Noto Sans Symbols"/>
              <a:buChar char="∙"/>
            </a:pPr>
            <a:r>
              <a:t/>
            </a:r>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graphicFrame>
        <p:nvGraphicFramePr>
          <p:cNvPr id="467" name="Google Shape;467;p34"/>
          <p:cNvGraphicFramePr/>
          <p:nvPr/>
        </p:nvGraphicFramePr>
        <p:xfrm>
          <a:off x="212263" y="580355"/>
          <a:ext cx="3000000" cy="3000000"/>
        </p:xfrm>
        <a:graphic>
          <a:graphicData uri="http://schemas.openxmlformats.org/drawingml/2006/table">
            <a:tbl>
              <a:tblPr>
                <a:noFill/>
                <a:tableStyleId>{6EDB3DE7-2A9D-454C-9BBC-EA61B10E5B91}</a:tableStyleId>
              </a:tblPr>
              <a:tblGrid>
                <a:gridCol w="444375"/>
                <a:gridCol w="1230825"/>
                <a:gridCol w="821425"/>
                <a:gridCol w="685000"/>
                <a:gridCol w="662925"/>
                <a:gridCol w="619975"/>
                <a:gridCol w="1765875"/>
                <a:gridCol w="2489075"/>
              </a:tblGrid>
              <a:tr h="302250">
                <a:tc>
                  <a:txBody>
                    <a:bodyPr/>
                    <a:lstStyle/>
                    <a:p>
                      <a:pPr indent="0" lvl="0" marL="0" rtl="0" algn="l">
                        <a:spcBef>
                          <a:spcPts val="0"/>
                        </a:spcBef>
                        <a:spcAft>
                          <a:spcPts val="0"/>
                        </a:spcAft>
                        <a:buNone/>
                      </a:pPr>
                      <a:r>
                        <a:rPr lang="en" sz="1200">
                          <a:latin typeface="Calibri"/>
                          <a:ea typeface="Calibri"/>
                          <a:cs typeface="Calibri"/>
                          <a:sym typeface="Calibri"/>
                        </a:rPr>
                        <a:t>ID</a:t>
                      </a:r>
                      <a:endParaRPr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latin typeface="Calibri"/>
                          <a:ea typeface="Calibri"/>
                          <a:cs typeface="Calibri"/>
                          <a:sym typeface="Calibri"/>
                        </a:rPr>
                        <a:t>Summary</a:t>
                      </a:r>
                      <a:endParaRPr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latin typeface="Calibri"/>
                          <a:ea typeface="Calibri"/>
                          <a:cs typeface="Calibri"/>
                          <a:sym typeface="Calibri"/>
                        </a:rPr>
                        <a:t>Type</a:t>
                      </a:r>
                      <a:endParaRPr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latin typeface="Calibri"/>
                          <a:ea typeface="Calibri"/>
                          <a:cs typeface="Calibri"/>
                          <a:sym typeface="Calibri"/>
                        </a:rPr>
                        <a:t>Status</a:t>
                      </a:r>
                      <a:endParaRPr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latin typeface="Calibri"/>
                          <a:ea typeface="Calibri"/>
                          <a:cs typeface="Calibri"/>
                          <a:sym typeface="Calibri"/>
                        </a:rPr>
                        <a:t>Priority</a:t>
                      </a:r>
                      <a:endParaRPr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latin typeface="Calibri"/>
                          <a:ea typeface="Calibri"/>
                          <a:cs typeface="Calibri"/>
                          <a:sym typeface="Calibri"/>
                        </a:rPr>
                        <a:t>Points</a:t>
                      </a:r>
                      <a:endParaRPr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latin typeface="Calibri"/>
                          <a:ea typeface="Calibri"/>
                          <a:cs typeface="Calibri"/>
                          <a:sym typeface="Calibri"/>
                        </a:rPr>
                        <a:t>Description</a:t>
                      </a:r>
                      <a:endParaRPr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200">
                          <a:latin typeface="Calibri"/>
                          <a:ea typeface="Calibri"/>
                          <a:cs typeface="Calibri"/>
                          <a:sym typeface="Calibri"/>
                        </a:rPr>
                        <a:t>Acceptance criteria</a:t>
                      </a:r>
                      <a:endParaRPr sz="1200">
                        <a:latin typeface="Calibri"/>
                        <a:ea typeface="Calibri"/>
                        <a:cs typeface="Calibri"/>
                        <a:sym typeface="Calibri"/>
                      </a:endParaRPr>
                    </a:p>
                  </a:txBody>
                  <a:tcPr marT="91425" marB="91425" marR="91425" marL="91425"/>
                </a:tc>
              </a:tr>
              <a:tr h="735250">
                <a:tc>
                  <a:txBody>
                    <a:bodyPr/>
                    <a:lstStyle/>
                    <a:p>
                      <a:pPr indent="0" lvl="0" marL="0" rtl="0" algn="l">
                        <a:spcBef>
                          <a:spcPts val="0"/>
                        </a:spcBef>
                        <a:spcAft>
                          <a:spcPts val="0"/>
                        </a:spcAft>
                        <a:buNone/>
                      </a:pPr>
                      <a:r>
                        <a:rPr lang="en" sz="1000">
                          <a:latin typeface="Calibri"/>
                          <a:ea typeface="Calibri"/>
                          <a:cs typeface="Calibri"/>
                          <a:sym typeface="Calibri"/>
                        </a:rPr>
                        <a:t>SWA-01</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Walkthrough Sessions</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senior citizen, I am able to get a walkthrough of the app UI.</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User is able to view a welcome screen including the logo.</a:t>
                      </a:r>
                      <a:br>
                        <a:rPr lang="en" sz="1000">
                          <a:latin typeface="Calibri"/>
                          <a:ea typeface="Calibri"/>
                          <a:cs typeface="Calibri"/>
                          <a:sym typeface="Calibri"/>
                        </a:rPr>
                      </a:br>
                      <a:r>
                        <a:rPr lang="en" sz="1000">
                          <a:latin typeface="Calibri"/>
                          <a:ea typeface="Calibri"/>
                          <a:cs typeface="Calibri"/>
                          <a:sym typeface="Calibri"/>
                        </a:rPr>
                        <a:t>The user will go through 2 walkthrough sessions.</a:t>
                      </a:r>
                      <a:endParaRPr sz="1000">
                        <a:latin typeface="Calibri"/>
                        <a:ea typeface="Calibri"/>
                        <a:cs typeface="Calibri"/>
                        <a:sym typeface="Calibri"/>
                      </a:endParaRPr>
                    </a:p>
                  </a:txBody>
                  <a:tcPr marT="91425" marB="91425" marR="91425" marL="91425"/>
                </a:tc>
              </a:tr>
              <a:tr h="666500">
                <a:tc>
                  <a:txBody>
                    <a:bodyPr/>
                    <a:lstStyle/>
                    <a:p>
                      <a:pPr indent="0" lvl="0" marL="0" rtl="0" algn="l">
                        <a:spcBef>
                          <a:spcPts val="0"/>
                        </a:spcBef>
                        <a:spcAft>
                          <a:spcPts val="0"/>
                        </a:spcAft>
                        <a:buNone/>
                      </a:pPr>
                      <a:r>
                        <a:rPr lang="en" sz="1000">
                          <a:latin typeface="Calibri"/>
                          <a:ea typeface="Calibri"/>
                          <a:cs typeface="Calibri"/>
                          <a:sym typeface="Calibri"/>
                        </a:rPr>
                        <a:t>SWA-02</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latin typeface="Calibri"/>
                          <a:ea typeface="Calibri"/>
                          <a:cs typeface="Calibri"/>
                          <a:sym typeface="Calibri"/>
                        </a:rPr>
                        <a:t>Location</a:t>
                      </a:r>
                      <a:endParaRPr sz="10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I am able to select my current location.</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Calibri"/>
                          <a:ea typeface="Calibri"/>
                          <a:cs typeface="Calibri"/>
                          <a:sym typeface="Calibri"/>
                        </a:rPr>
                        <a:t>User is able to select his/her location from the drop down menu.</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Click on the continue button.</a:t>
                      </a:r>
                      <a:endParaRPr sz="1000">
                        <a:latin typeface="Calibri"/>
                        <a:ea typeface="Calibri"/>
                        <a:cs typeface="Calibri"/>
                        <a:sym typeface="Calibri"/>
                      </a:endParaRPr>
                    </a:p>
                  </a:txBody>
                  <a:tcPr marT="91425" marB="91425" marR="91425" marL="91425"/>
                </a:tc>
              </a:tr>
              <a:tr h="62992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SWA-03</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New user signup</a:t>
                      </a:r>
                      <a:endParaRPr sz="10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As a user, I am able to login using my phone number.</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User is able to sign up using phone number.</a:t>
                      </a:r>
                      <a:br>
                        <a:rPr lang="en" sz="1000">
                          <a:solidFill>
                            <a:schemeClr val="dk1"/>
                          </a:solidFill>
                          <a:latin typeface="Calibri"/>
                          <a:ea typeface="Calibri"/>
                          <a:cs typeface="Calibri"/>
                          <a:sym typeface="Calibri"/>
                        </a:rPr>
                      </a:br>
                      <a:r>
                        <a:rPr lang="en" sz="1000">
                          <a:solidFill>
                            <a:schemeClr val="dk1"/>
                          </a:solidFill>
                          <a:latin typeface="Calibri"/>
                          <a:ea typeface="Calibri"/>
                          <a:cs typeface="Calibri"/>
                          <a:sym typeface="Calibri"/>
                        </a:rPr>
                        <a:t>User is able to enter personal details like name and age using the fields provided.</a:t>
                      </a:r>
                      <a:endParaRPr sz="1000">
                        <a:latin typeface="Calibri"/>
                        <a:ea typeface="Calibri"/>
                        <a:cs typeface="Calibri"/>
                        <a:sym typeface="Calibri"/>
                      </a:endParaRPr>
                    </a:p>
                  </a:txBody>
                  <a:tcPr marT="91425" marB="91425" marR="91425" marL="91425"/>
                </a:tc>
              </a:tr>
              <a:tr h="51797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SWA-04</a:t>
                      </a:r>
                      <a:endParaRPr sz="1000">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Enter OTP</a:t>
                      </a:r>
                      <a:endParaRPr sz="10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I am able to enter the OTP.</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User receives OTP on registered mobile number and verifies it by entering </a:t>
                      </a:r>
                      <a:r>
                        <a:rPr lang="en" sz="1000">
                          <a:latin typeface="Calibri"/>
                          <a:ea typeface="Calibri"/>
                          <a:cs typeface="Calibri"/>
                          <a:sym typeface="Calibri"/>
                        </a:rPr>
                        <a:t>the</a:t>
                      </a:r>
                      <a:r>
                        <a:rPr lang="en" sz="1000">
                          <a:latin typeface="Calibri"/>
                          <a:ea typeface="Calibri"/>
                          <a:cs typeface="Calibri"/>
                          <a:sym typeface="Calibri"/>
                        </a:rPr>
                        <a:t> OTP..</a:t>
                      </a:r>
                      <a:endParaRPr sz="1000">
                        <a:latin typeface="Calibri"/>
                        <a:ea typeface="Calibri"/>
                        <a:cs typeface="Calibri"/>
                        <a:sym typeface="Calibri"/>
                      </a:endParaRPr>
                    </a:p>
                  </a:txBody>
                  <a:tcPr marT="91425" marB="91425" marR="91425" marL="91425"/>
                </a:tc>
              </a:tr>
              <a:tr h="517975">
                <a:tc>
                  <a:txBody>
                    <a:bodyPr/>
                    <a:lstStyle/>
                    <a:p>
                      <a:pPr indent="0" lvl="0" marL="0" rtl="0" algn="l">
                        <a:spcBef>
                          <a:spcPts val="0"/>
                        </a:spcBef>
                        <a:spcAft>
                          <a:spcPts val="0"/>
                        </a:spcAft>
                        <a:buNone/>
                      </a:pPr>
                      <a:r>
                        <a:rPr lang="en" sz="1000">
                          <a:latin typeface="Calibri"/>
                          <a:ea typeface="Calibri"/>
                          <a:cs typeface="Calibri"/>
                          <a:sym typeface="Calibri"/>
                        </a:rPr>
                        <a:t>SWA-05</a:t>
                      </a:r>
                      <a:endParaRPr sz="10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Sign in</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I am able to login by entering the credentials.</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User should be able to enter the phone number or email id, password in the field values, click on the login button.</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tcPr>
                </a:tc>
              </a:tr>
              <a:tr h="517975">
                <a:tc>
                  <a:txBody>
                    <a:bodyPr/>
                    <a:lstStyle/>
                    <a:p>
                      <a:pPr indent="0" lvl="0" marL="0" rtl="0" algn="l">
                        <a:spcBef>
                          <a:spcPts val="0"/>
                        </a:spcBef>
                        <a:spcAft>
                          <a:spcPts val="0"/>
                        </a:spcAft>
                        <a:buNone/>
                      </a:pPr>
                      <a:r>
                        <a:rPr lang="en" sz="1000">
                          <a:latin typeface="Calibri"/>
                          <a:ea typeface="Calibri"/>
                          <a:cs typeface="Calibri"/>
                          <a:sym typeface="Calibri"/>
                        </a:rPr>
                        <a:t>SWA-06</a:t>
                      </a:r>
                      <a:endParaRPr sz="10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latin typeface="Calibri"/>
                          <a:ea typeface="Calibri"/>
                          <a:cs typeface="Calibri"/>
                          <a:sym typeface="Calibri"/>
                        </a:rPr>
                        <a:t>Connect to Bluetooth</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I am able to connect smart watch with the mobile app.</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User should be able to click on the connect button to get connected with the mobile app using the bluetooth.</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nvSpPr>
        <p:spPr>
          <a:xfrm>
            <a:off x="241152" y="57150"/>
            <a:ext cx="3442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Problem Statement</a:t>
            </a:r>
            <a:endParaRPr b="1" sz="2000">
              <a:solidFill>
                <a:schemeClr val="dk1"/>
              </a:solidFill>
              <a:latin typeface="Poppins"/>
              <a:ea typeface="Poppins"/>
              <a:cs typeface="Poppins"/>
              <a:sym typeface="Poppins"/>
            </a:endParaRPr>
          </a:p>
        </p:txBody>
      </p:sp>
      <p:sp>
        <p:nvSpPr>
          <p:cNvPr id="305" name="Google Shape;305;p17"/>
          <p:cNvSpPr txBox="1"/>
          <p:nvPr/>
        </p:nvSpPr>
        <p:spPr>
          <a:xfrm>
            <a:off x="381000" y="742950"/>
            <a:ext cx="8229600" cy="2447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 sz="1700">
                <a:latin typeface="Calibri"/>
                <a:ea typeface="Calibri"/>
                <a:cs typeface="Calibri"/>
                <a:sym typeface="Calibri"/>
              </a:rPr>
              <a:t>As a senior citizen living independently, I face challenges in monitoring and maintaining my health while staying connected to my loved ones and caregivers. I am seeking a technology solution that can help me track my health metrics effortlessly and provide crucial information to my family or caretaker in real-time.</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700">
                <a:latin typeface="Calibri"/>
                <a:ea typeface="Calibri"/>
                <a:cs typeface="Calibri"/>
                <a:sym typeface="Calibri"/>
              </a:rPr>
              <a:t>Moreover, I desire a system that can alert my family or caretaker immediately in case of any abnormal health readings or potential emergencies, like a sudden heart issue or a fall. Having this functionality would provide me with an added sense of security and reassurance, knowing that help can reach me promptly if needed.</a:t>
            </a:r>
            <a:endParaRPr sz="1700">
              <a:latin typeface="Calibri"/>
              <a:ea typeface="Calibri"/>
              <a:cs typeface="Calibri"/>
              <a:sym typeface="Calibri"/>
            </a:endParaRPr>
          </a:p>
        </p:txBody>
      </p:sp>
      <p:pic>
        <p:nvPicPr>
          <p:cNvPr id="306" name="Google Shape;306;p17"/>
          <p:cNvPicPr preferRelativeResize="0"/>
          <p:nvPr/>
        </p:nvPicPr>
        <p:blipFill>
          <a:blip r:embed="rId3">
            <a:alphaModFix/>
          </a:blip>
          <a:stretch>
            <a:fillRect/>
          </a:stretch>
        </p:blipFill>
        <p:spPr>
          <a:xfrm>
            <a:off x="7877175" y="4667250"/>
            <a:ext cx="1266825" cy="476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5"/>
          <p:cNvSpPr txBox="1"/>
          <p:nvPr/>
        </p:nvSpPr>
        <p:spPr>
          <a:xfrm>
            <a:off x="381000" y="742950"/>
            <a:ext cx="8229600" cy="768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800"/>
              <a:buFont typeface="Noto Sans Symbols"/>
              <a:buChar char="∙"/>
            </a:pPr>
            <a:r>
              <a:t/>
            </a:r>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graphicFrame>
        <p:nvGraphicFramePr>
          <p:cNvPr id="473" name="Google Shape;473;p35"/>
          <p:cNvGraphicFramePr/>
          <p:nvPr/>
        </p:nvGraphicFramePr>
        <p:xfrm>
          <a:off x="26575" y="62585"/>
          <a:ext cx="3000000" cy="3000000"/>
        </p:xfrm>
        <a:graphic>
          <a:graphicData uri="http://schemas.openxmlformats.org/drawingml/2006/table">
            <a:tbl>
              <a:tblPr>
                <a:noFill/>
                <a:tableStyleId>{6EDB3DE7-2A9D-454C-9BBC-EA61B10E5B91}</a:tableStyleId>
              </a:tblPr>
              <a:tblGrid>
                <a:gridCol w="435250"/>
                <a:gridCol w="794525"/>
                <a:gridCol w="559450"/>
                <a:gridCol w="685000"/>
                <a:gridCol w="662900"/>
                <a:gridCol w="568925"/>
                <a:gridCol w="1949750"/>
                <a:gridCol w="3435025"/>
              </a:tblGrid>
              <a:tr h="336825">
                <a:tc>
                  <a:txBody>
                    <a:bodyPr/>
                    <a:lstStyle/>
                    <a:p>
                      <a:pPr indent="0" lvl="0" marL="0" rtl="0" algn="l">
                        <a:spcBef>
                          <a:spcPts val="0"/>
                        </a:spcBef>
                        <a:spcAft>
                          <a:spcPts val="0"/>
                        </a:spcAft>
                        <a:buNone/>
                      </a:pPr>
                      <a:r>
                        <a:rPr lang="en" sz="1200">
                          <a:latin typeface="Calibri"/>
                          <a:ea typeface="Calibri"/>
                          <a:cs typeface="Calibri"/>
                          <a:sym typeface="Calibri"/>
                        </a:rPr>
                        <a:t>ID</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Summary</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Type</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Status</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Priority</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Points</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Description</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Acceptance criteria</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45800">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SWA-07</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Home Page</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as soon as i login, i should be able to see the home page to select the submenu items from the Menu bar.</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latin typeface="Calibri"/>
                          <a:ea typeface="Calibri"/>
                          <a:cs typeface="Calibri"/>
                          <a:sym typeface="Calibri"/>
                        </a:rPr>
                        <a:t>User should be able click on the home bar and select the sub menu items: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1.Dashboard</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2.Health Metrics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3.Notifications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Display submenu icons at the bottom of the page to navigate.</a:t>
                      </a:r>
                      <a:endParaRPr sz="1000">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r>
              <a:tr h="1157950">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SWA-08</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Dashboard</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High</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6</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as soon as i click on dashboard submenu item, i should be able to see the summary of the health metrics in the dashboard.</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User should be able click on the dashboard to view summary:</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1.Step count</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2.Heart rate</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3.Calories burnt</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Display submenu icons at the bottom of the page to navigate.</a:t>
                      </a:r>
                      <a:endParaRPr sz="1000">
                        <a:latin typeface="Calibri"/>
                        <a:ea typeface="Calibri"/>
                        <a:cs typeface="Calibri"/>
                        <a:sym typeface="Calibri"/>
                      </a:endParaRPr>
                    </a:p>
                  </a:txBody>
                  <a:tcPr marT="91425" marB="91425" marR="91425" marL="91425"/>
                </a:tc>
              </a:tr>
              <a:tr h="117442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SWA-09</a:t>
                      </a:r>
                      <a:endParaRPr sz="10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Health Metrics</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High</a:t>
                      </a:r>
                      <a:endParaRPr sz="10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6</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if i click on health metrics submenu item, i should be able view the various health metrics in the page.</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User should be able click on the health metrics to view metrics:</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1.Blood pressure</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2.Heart rate</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3.Sleep pattern</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Display submenu icons at the bottom of the page to navigate.</a:t>
                      </a:r>
                      <a:endParaRPr sz="1000">
                        <a:latin typeface="Calibri"/>
                        <a:ea typeface="Calibri"/>
                        <a:cs typeface="Calibri"/>
                        <a:sym typeface="Calibri"/>
                      </a:endParaRPr>
                    </a:p>
                  </a:txBody>
                  <a:tcPr marT="91425" marB="91425" marR="91425" marL="91425"/>
                </a:tc>
              </a:tr>
              <a:tr h="1174425">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SWA-10</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Notifications</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High</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6</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if i </a:t>
                      </a:r>
                      <a:r>
                        <a:rPr lang="en" sz="1000">
                          <a:latin typeface="Calibri"/>
                          <a:ea typeface="Calibri"/>
                          <a:cs typeface="Calibri"/>
                          <a:sym typeface="Calibri"/>
                        </a:rPr>
                        <a:t>click</a:t>
                      </a:r>
                      <a:r>
                        <a:rPr lang="en" sz="1000">
                          <a:latin typeface="Calibri"/>
                          <a:ea typeface="Calibri"/>
                          <a:cs typeface="Calibri"/>
                          <a:sym typeface="Calibri"/>
                        </a:rPr>
                        <a:t> on notifications submenu item, i should be able to see the notifications in the page.</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User should be able click on the notifications to view important notifications:</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1.Critical notifications</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2.Unusual activity</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3.Prediction</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Display submenu icons at the bottom of the page to navigate.</a:t>
                      </a:r>
                      <a:endParaRPr sz="10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6"/>
          <p:cNvSpPr txBox="1"/>
          <p:nvPr/>
        </p:nvSpPr>
        <p:spPr>
          <a:xfrm>
            <a:off x="146774" y="-65500"/>
            <a:ext cx="5196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User Stories - Caretaker</a:t>
            </a:r>
            <a:endParaRPr b="1" sz="2000">
              <a:solidFill>
                <a:schemeClr val="dk1"/>
              </a:solidFill>
              <a:latin typeface="Poppins"/>
              <a:ea typeface="Poppins"/>
              <a:cs typeface="Poppins"/>
              <a:sym typeface="Poppins"/>
            </a:endParaRPr>
          </a:p>
        </p:txBody>
      </p:sp>
      <p:graphicFrame>
        <p:nvGraphicFramePr>
          <p:cNvPr id="479" name="Google Shape;479;p36"/>
          <p:cNvGraphicFramePr/>
          <p:nvPr/>
        </p:nvGraphicFramePr>
        <p:xfrm>
          <a:off x="132550" y="759617"/>
          <a:ext cx="3000000" cy="3000000"/>
        </p:xfrm>
        <a:graphic>
          <a:graphicData uri="http://schemas.openxmlformats.org/drawingml/2006/table">
            <a:tbl>
              <a:tblPr>
                <a:noFill/>
                <a:tableStyleId>{6EDB3DE7-2A9D-454C-9BBC-EA61B10E5B91}</a:tableStyleId>
              </a:tblPr>
              <a:tblGrid>
                <a:gridCol w="732550"/>
                <a:gridCol w="968825"/>
                <a:gridCol w="559425"/>
                <a:gridCol w="567100"/>
                <a:gridCol w="662900"/>
                <a:gridCol w="582050"/>
                <a:gridCol w="1738300"/>
                <a:gridCol w="3067750"/>
              </a:tblGrid>
              <a:tr h="456900">
                <a:tc>
                  <a:txBody>
                    <a:bodyPr/>
                    <a:lstStyle/>
                    <a:p>
                      <a:pPr indent="0" lvl="0" marL="0" rtl="0" algn="l">
                        <a:spcBef>
                          <a:spcPts val="0"/>
                        </a:spcBef>
                        <a:spcAft>
                          <a:spcPts val="0"/>
                        </a:spcAft>
                        <a:buNone/>
                      </a:pPr>
                      <a:r>
                        <a:rPr lang="en" sz="1200">
                          <a:latin typeface="Calibri"/>
                          <a:ea typeface="Calibri"/>
                          <a:cs typeface="Calibri"/>
                          <a:sym typeface="Calibri"/>
                        </a:rPr>
                        <a:t>ID</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Summary</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Type</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Status</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Priority</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Points</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Description</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Acceptance criteria</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26250">
                <a:tc>
                  <a:txBody>
                    <a:bodyPr/>
                    <a:lstStyle/>
                    <a:p>
                      <a:pPr indent="0" lvl="0" marL="0" rtl="0" algn="l">
                        <a:spcBef>
                          <a:spcPts val="0"/>
                        </a:spcBef>
                        <a:spcAft>
                          <a:spcPts val="0"/>
                        </a:spcAft>
                        <a:buNone/>
                      </a:pPr>
                      <a:r>
                        <a:rPr lang="en" sz="1000"/>
                        <a:t>SWA -20</a:t>
                      </a:r>
                      <a:endParaRPr sz="10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latin typeface="Calibri"/>
                          <a:ea typeface="Calibri"/>
                          <a:cs typeface="Calibri"/>
                          <a:sym typeface="Calibri"/>
                        </a:rPr>
                        <a:t>Walkthrough Sessions</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Medium</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a:t>
                      </a:r>
                      <a:r>
                        <a:rPr lang="en" sz="1000">
                          <a:latin typeface="Calibri"/>
                          <a:ea typeface="Calibri"/>
                          <a:cs typeface="Calibri"/>
                          <a:sym typeface="Calibri"/>
                        </a:rPr>
                        <a:t>caretaker</a:t>
                      </a:r>
                      <a:r>
                        <a:rPr lang="en" sz="1000">
                          <a:latin typeface="Calibri"/>
                          <a:ea typeface="Calibri"/>
                          <a:cs typeface="Calibri"/>
                          <a:sym typeface="Calibri"/>
                        </a:rPr>
                        <a:t>, I am able to get a walkthrough of the app UI.</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User is able to view a welcome screen including the logo.</a:t>
                      </a:r>
                      <a:br>
                        <a:rPr lang="en" sz="1000">
                          <a:latin typeface="Calibri"/>
                          <a:ea typeface="Calibri"/>
                          <a:cs typeface="Calibri"/>
                          <a:sym typeface="Calibri"/>
                        </a:rPr>
                      </a:br>
                      <a:r>
                        <a:rPr lang="en" sz="1000">
                          <a:latin typeface="Calibri"/>
                          <a:ea typeface="Calibri"/>
                          <a:cs typeface="Calibri"/>
                          <a:sym typeface="Calibri"/>
                        </a:rPr>
                        <a:t>The user will go through two walkthrough sessions.</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14125">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SWA -21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Calibri"/>
                          <a:ea typeface="Calibri"/>
                          <a:cs typeface="Calibri"/>
                          <a:sym typeface="Calibri"/>
                        </a:rPr>
                        <a:t>Location</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I am able to select current senior citizen location.</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User is able to select his/her location from the drop down menu.</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Click on the continue button.</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43025">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SWA -22</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New user signup</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As a user, I am able to </a:t>
                      </a:r>
                      <a:r>
                        <a:rPr lang="en" sz="1000">
                          <a:solidFill>
                            <a:schemeClr val="dk1"/>
                          </a:solidFill>
                          <a:latin typeface="Calibri"/>
                          <a:ea typeface="Calibri"/>
                          <a:cs typeface="Calibri"/>
                          <a:sym typeface="Calibri"/>
                        </a:rPr>
                        <a:t>sign up</a:t>
                      </a:r>
                      <a:r>
                        <a:rPr lang="en" sz="1000">
                          <a:solidFill>
                            <a:schemeClr val="dk1"/>
                          </a:solidFill>
                          <a:latin typeface="Calibri"/>
                          <a:ea typeface="Calibri"/>
                          <a:cs typeface="Calibri"/>
                          <a:sym typeface="Calibri"/>
                        </a:rPr>
                        <a:t> using my phone number and name.</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User is able to sign up using phone number.</a:t>
                      </a:r>
                      <a:br>
                        <a:rPr lang="en" sz="1000">
                          <a:solidFill>
                            <a:schemeClr val="dk1"/>
                          </a:solidFill>
                          <a:latin typeface="Calibri"/>
                          <a:ea typeface="Calibri"/>
                          <a:cs typeface="Calibri"/>
                          <a:sym typeface="Calibri"/>
                        </a:rPr>
                      </a:br>
                      <a:r>
                        <a:rPr lang="en" sz="1000">
                          <a:solidFill>
                            <a:schemeClr val="dk1"/>
                          </a:solidFill>
                          <a:latin typeface="Calibri"/>
                          <a:ea typeface="Calibri"/>
                          <a:cs typeface="Calibri"/>
                          <a:sym typeface="Calibri"/>
                        </a:rPr>
                        <a:t>User is able to enter personal details like name and contact number using the fields provided.</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8000">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SWA -23</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Calibri"/>
                          <a:ea typeface="Calibri"/>
                          <a:cs typeface="Calibri"/>
                          <a:sym typeface="Calibri"/>
                        </a:rPr>
                        <a:t>Enter OTP</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I am able to enter the OTP.</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User receives OTP on registered mobile number and verifies it by entering the OTP.</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0750">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SWA -24</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Calibri"/>
                          <a:ea typeface="Calibri"/>
                          <a:cs typeface="Calibri"/>
                          <a:sym typeface="Calibri"/>
                        </a:rPr>
                        <a:t>Sign in</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I am able to login by entering the credentials.</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User should be able to enter the phone number or email id, password in the field values, click on the login button.</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7"/>
          <p:cNvSpPr txBox="1"/>
          <p:nvPr/>
        </p:nvSpPr>
        <p:spPr>
          <a:xfrm>
            <a:off x="381000" y="742950"/>
            <a:ext cx="8229600" cy="768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800"/>
              <a:buFont typeface="Noto Sans Symbols"/>
              <a:buChar char="∙"/>
            </a:pPr>
            <a:r>
              <a:t/>
            </a:r>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graphicFrame>
        <p:nvGraphicFramePr>
          <p:cNvPr id="485" name="Google Shape;485;p37"/>
          <p:cNvGraphicFramePr/>
          <p:nvPr/>
        </p:nvGraphicFramePr>
        <p:xfrm>
          <a:off x="106113" y="575405"/>
          <a:ext cx="3000000" cy="3000000"/>
        </p:xfrm>
        <a:graphic>
          <a:graphicData uri="http://schemas.openxmlformats.org/drawingml/2006/table">
            <a:tbl>
              <a:tblPr>
                <a:noFill/>
                <a:tableStyleId>{6EDB3DE7-2A9D-454C-9BBC-EA61B10E5B91}</a:tableStyleId>
              </a:tblPr>
              <a:tblGrid>
                <a:gridCol w="499425"/>
                <a:gridCol w="995025"/>
                <a:gridCol w="507050"/>
                <a:gridCol w="606375"/>
                <a:gridCol w="649825"/>
                <a:gridCol w="595125"/>
                <a:gridCol w="2498150"/>
                <a:gridCol w="2580775"/>
              </a:tblGrid>
              <a:tr h="435125">
                <a:tc>
                  <a:txBody>
                    <a:bodyPr/>
                    <a:lstStyle/>
                    <a:p>
                      <a:pPr indent="0" lvl="0" marL="0" rtl="0" algn="l">
                        <a:spcBef>
                          <a:spcPts val="0"/>
                        </a:spcBef>
                        <a:spcAft>
                          <a:spcPts val="0"/>
                        </a:spcAft>
                        <a:buNone/>
                      </a:pPr>
                      <a:r>
                        <a:rPr lang="en" sz="1200">
                          <a:latin typeface="Calibri"/>
                          <a:ea typeface="Calibri"/>
                          <a:cs typeface="Calibri"/>
                          <a:sym typeface="Calibri"/>
                        </a:rPr>
                        <a:t>ID</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Summary</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Type</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Status</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Priority</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Points</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Description</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Acceptance criteria</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13825">
                <a:tc>
                  <a:txBody>
                    <a:bodyPr/>
                    <a:lstStyle/>
                    <a:p>
                      <a:pPr indent="0" lvl="0" marL="0" rtl="0" algn="l">
                        <a:spcBef>
                          <a:spcPts val="0"/>
                        </a:spcBef>
                        <a:spcAft>
                          <a:spcPts val="0"/>
                        </a:spcAft>
                        <a:buNone/>
                      </a:pPr>
                      <a:r>
                        <a:rPr lang="en" sz="1000">
                          <a:solidFill>
                            <a:schemeClr val="dk1"/>
                          </a:solidFill>
                        </a:rPr>
                        <a:t>SWA -25</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Home Page</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Medium</a:t>
                      </a:r>
                      <a:endParaRPr sz="10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2</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as soon as I login, I should be able to see the home page to select the submenu items from the Menu bar.</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User should be able click on the home bar and select the sub menu items: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1.Dashboard</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2.Health Metrics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3.Notifications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4. Prediction</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5. Unusual activity</a:t>
                      </a:r>
                      <a:endParaRPr sz="10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13825">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SWA -26</a:t>
                      </a:r>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latin typeface="Calibri"/>
                          <a:ea typeface="Calibri"/>
                          <a:cs typeface="Calibri"/>
                          <a:sym typeface="Calibri"/>
                        </a:rPr>
                        <a:t>Dashboard</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High</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6</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as soon as i click on dashboard submenu item, i should be able to see the summary of the health metrics in the dashboard.</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User should be able click on the dashboard to view summary:</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1.Step count</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2.Heart rate</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3.Calories burnt</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Display submenu icons at the bottom of the page to navigate.</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73200">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SWA -27</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Calibri"/>
                          <a:ea typeface="Calibri"/>
                          <a:cs typeface="Calibri"/>
                          <a:sym typeface="Calibri"/>
                        </a:rPr>
                        <a:t>Health Metrics</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High</a:t>
                      </a:r>
                      <a:endParaRPr sz="10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6</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if i click on health metrics submenu item, i should be able view the various health metrics in the page.</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User should be able click on the health metrics to view metrics:</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1.Blood pressure</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2.Heart rate</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3.Sleep pattern</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Display submenu icons at the bottom of the page to navigate.</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8"/>
          <p:cNvSpPr txBox="1"/>
          <p:nvPr/>
        </p:nvSpPr>
        <p:spPr>
          <a:xfrm>
            <a:off x="381000" y="742950"/>
            <a:ext cx="8229600" cy="768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800"/>
              <a:buFont typeface="Noto Sans Symbols"/>
              <a:buChar char="∙"/>
            </a:pPr>
            <a:r>
              <a:t/>
            </a:r>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graphicFrame>
        <p:nvGraphicFramePr>
          <p:cNvPr id="491" name="Google Shape;491;p38"/>
          <p:cNvGraphicFramePr/>
          <p:nvPr/>
        </p:nvGraphicFramePr>
        <p:xfrm>
          <a:off x="106113" y="799130"/>
          <a:ext cx="3000000" cy="3000000"/>
        </p:xfrm>
        <a:graphic>
          <a:graphicData uri="http://schemas.openxmlformats.org/drawingml/2006/table">
            <a:tbl>
              <a:tblPr>
                <a:noFill/>
                <a:tableStyleId>{6EDB3DE7-2A9D-454C-9BBC-EA61B10E5B91}</a:tableStyleId>
              </a:tblPr>
              <a:tblGrid>
                <a:gridCol w="499425"/>
                <a:gridCol w="995025"/>
                <a:gridCol w="507050"/>
                <a:gridCol w="606375"/>
                <a:gridCol w="649825"/>
                <a:gridCol w="595125"/>
                <a:gridCol w="2498150"/>
                <a:gridCol w="2580775"/>
              </a:tblGrid>
              <a:tr h="487550">
                <a:tc>
                  <a:txBody>
                    <a:bodyPr/>
                    <a:lstStyle/>
                    <a:p>
                      <a:pPr indent="0" lvl="0" marL="0" rtl="0" algn="l">
                        <a:spcBef>
                          <a:spcPts val="0"/>
                        </a:spcBef>
                        <a:spcAft>
                          <a:spcPts val="0"/>
                        </a:spcAft>
                        <a:buNone/>
                      </a:pPr>
                      <a:r>
                        <a:rPr lang="en" sz="1200">
                          <a:latin typeface="Calibri"/>
                          <a:ea typeface="Calibri"/>
                          <a:cs typeface="Calibri"/>
                          <a:sym typeface="Calibri"/>
                        </a:rPr>
                        <a:t>ID</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Summary</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Type</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Status</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Priority</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Points</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Description</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Acceptance criteria</a:t>
                      </a:r>
                      <a:endParaRPr sz="12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95400">
                <a:tc>
                  <a:txBody>
                    <a:bodyPr/>
                    <a:lstStyle/>
                    <a:p>
                      <a:pPr indent="0" lvl="0" marL="0" rtl="0" algn="l">
                        <a:spcBef>
                          <a:spcPts val="0"/>
                        </a:spcBef>
                        <a:spcAft>
                          <a:spcPts val="0"/>
                        </a:spcAft>
                        <a:buNone/>
                      </a:pPr>
                      <a:r>
                        <a:rPr lang="en" sz="1000">
                          <a:solidFill>
                            <a:schemeClr val="dk1"/>
                          </a:solidFill>
                        </a:rPr>
                        <a:t>SWA -28</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Notifications</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High</a:t>
                      </a:r>
                      <a:endParaRPr sz="1000">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6</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As a user, if i click on notifications submenu item, i should be able to see the notifications in the page.</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User should be able click on the notifications to view important notifications:</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1.Critical notifications</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2.Unusual activity</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3.Prediction</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Display submenu icons at the bottom of the page to navigate.</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95400">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SWA -29</a:t>
                      </a:r>
                      <a:endParaRPr sz="1000">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latin typeface="Calibri"/>
                          <a:ea typeface="Calibri"/>
                          <a:cs typeface="Calibri"/>
                          <a:sym typeface="Calibri"/>
                        </a:rPr>
                        <a:t>Prediction</a:t>
                      </a:r>
                      <a:endParaRPr sz="10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Medium</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5</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User is able to view the AI predictions.</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latin typeface="Calibri"/>
                          <a:ea typeface="Calibri"/>
                          <a:cs typeface="Calibri"/>
                          <a:sym typeface="Calibri"/>
                        </a:rPr>
                        <a:t>User can view predictions made by AI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1. High </a:t>
                      </a:r>
                      <a:r>
                        <a:rPr lang="en" sz="1000">
                          <a:latin typeface="Calibri"/>
                          <a:ea typeface="Calibri"/>
                          <a:cs typeface="Calibri"/>
                          <a:sym typeface="Calibri"/>
                        </a:rPr>
                        <a:t>BP Prediction</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2. Improper sleep</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3. Minor Heartache</a:t>
                      </a:r>
                      <a:endParaRPr sz="1000">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r>
              <a:tr h="989600">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SWA -30</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Unusual Activity</a:t>
                      </a:r>
                      <a:endParaRPr sz="1000">
                        <a:latin typeface="Calibri"/>
                        <a:ea typeface="Calibri"/>
                        <a:cs typeface="Calibri"/>
                        <a:sym typeface="Calibri"/>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Calibri"/>
                          <a:ea typeface="Calibri"/>
                          <a:cs typeface="Calibri"/>
                          <a:sym typeface="Calibri"/>
                        </a:rPr>
                        <a:t>Story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To do</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Medium</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6</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Alert on detection of any unusual activity.</a:t>
                      </a:r>
                      <a:endParaRPr sz="1000">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Calibri"/>
                          <a:ea typeface="Calibri"/>
                          <a:cs typeface="Calibri"/>
                          <a:sym typeface="Calibri"/>
                        </a:rPr>
                        <a:t>User is alerted by receiving an immediate call in case the senior citizen experiences any kind of unusual activity like -</a:t>
                      </a:r>
                      <a:br>
                        <a:rPr lang="en" sz="1000">
                          <a:latin typeface="Calibri"/>
                          <a:ea typeface="Calibri"/>
                          <a:cs typeface="Calibri"/>
                          <a:sym typeface="Calibri"/>
                        </a:rPr>
                      </a:br>
                      <a:r>
                        <a:rPr lang="en" sz="1000">
                          <a:latin typeface="Calibri"/>
                          <a:ea typeface="Calibri"/>
                          <a:cs typeface="Calibri"/>
                          <a:sym typeface="Calibri"/>
                        </a:rPr>
                        <a:t>Fall, increased heart rate.</a:t>
                      </a:r>
                      <a:endParaRPr sz="10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9"/>
          <p:cNvSpPr txBox="1"/>
          <p:nvPr/>
        </p:nvSpPr>
        <p:spPr>
          <a:xfrm>
            <a:off x="241152" y="57150"/>
            <a:ext cx="3442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Backlog Prioritization</a:t>
            </a:r>
            <a:endParaRPr b="1" sz="2000">
              <a:solidFill>
                <a:schemeClr val="dk1"/>
              </a:solidFill>
              <a:latin typeface="Poppins"/>
              <a:ea typeface="Poppins"/>
              <a:cs typeface="Poppins"/>
              <a:sym typeface="Poppins"/>
            </a:endParaRPr>
          </a:p>
        </p:txBody>
      </p:sp>
      <p:pic>
        <p:nvPicPr>
          <p:cNvPr id="497" name="Google Shape;497;p39"/>
          <p:cNvPicPr preferRelativeResize="0"/>
          <p:nvPr/>
        </p:nvPicPr>
        <p:blipFill>
          <a:blip r:embed="rId3">
            <a:alphaModFix/>
          </a:blip>
          <a:stretch>
            <a:fillRect/>
          </a:stretch>
        </p:blipFill>
        <p:spPr>
          <a:xfrm>
            <a:off x="7877175" y="4667250"/>
            <a:ext cx="1266825" cy="476250"/>
          </a:xfrm>
          <a:prstGeom prst="rect">
            <a:avLst/>
          </a:prstGeom>
          <a:noFill/>
          <a:ln>
            <a:noFill/>
          </a:ln>
        </p:spPr>
      </p:pic>
      <p:pic>
        <p:nvPicPr>
          <p:cNvPr id="498" name="Google Shape;498;p39"/>
          <p:cNvPicPr preferRelativeResize="0"/>
          <p:nvPr/>
        </p:nvPicPr>
        <p:blipFill>
          <a:blip r:embed="rId4">
            <a:alphaModFix/>
          </a:blip>
          <a:stretch>
            <a:fillRect/>
          </a:stretch>
        </p:blipFill>
        <p:spPr>
          <a:xfrm>
            <a:off x="481475" y="624750"/>
            <a:ext cx="8184073" cy="4142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0"/>
          <p:cNvSpPr txBox="1"/>
          <p:nvPr/>
        </p:nvSpPr>
        <p:spPr>
          <a:xfrm>
            <a:off x="140277" y="0"/>
            <a:ext cx="3442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Roadmap</a:t>
            </a:r>
            <a:endParaRPr b="1" sz="2000">
              <a:solidFill>
                <a:schemeClr val="dk1"/>
              </a:solidFill>
              <a:latin typeface="Poppins"/>
              <a:ea typeface="Poppins"/>
              <a:cs typeface="Poppins"/>
              <a:sym typeface="Poppins"/>
            </a:endParaRPr>
          </a:p>
        </p:txBody>
      </p:sp>
      <p:sp>
        <p:nvSpPr>
          <p:cNvPr id="504" name="Google Shape;504;p40"/>
          <p:cNvSpPr txBox="1"/>
          <p:nvPr/>
        </p:nvSpPr>
        <p:spPr>
          <a:xfrm>
            <a:off x="381000" y="742950"/>
            <a:ext cx="8229600" cy="768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800"/>
              <a:buFont typeface="Noto Sans Symbols"/>
              <a:buChar char="∙"/>
            </a:pPr>
            <a:r>
              <a:t/>
            </a:r>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pic>
        <p:nvPicPr>
          <p:cNvPr id="505" name="Google Shape;505;p40"/>
          <p:cNvPicPr preferRelativeResize="0"/>
          <p:nvPr/>
        </p:nvPicPr>
        <p:blipFill>
          <a:blip r:embed="rId3">
            <a:alphaModFix/>
          </a:blip>
          <a:stretch>
            <a:fillRect/>
          </a:stretch>
        </p:blipFill>
        <p:spPr>
          <a:xfrm>
            <a:off x="7877175" y="4667250"/>
            <a:ext cx="1266825" cy="476250"/>
          </a:xfrm>
          <a:prstGeom prst="rect">
            <a:avLst/>
          </a:prstGeom>
          <a:noFill/>
          <a:ln>
            <a:noFill/>
          </a:ln>
        </p:spPr>
      </p:pic>
      <p:graphicFrame>
        <p:nvGraphicFramePr>
          <p:cNvPr id="506" name="Google Shape;506;p40"/>
          <p:cNvGraphicFramePr/>
          <p:nvPr/>
        </p:nvGraphicFramePr>
        <p:xfrm>
          <a:off x="140275" y="580350"/>
          <a:ext cx="3000000" cy="3000000"/>
        </p:xfrm>
        <a:graphic>
          <a:graphicData uri="http://schemas.openxmlformats.org/drawingml/2006/table">
            <a:tbl>
              <a:tblPr>
                <a:noFill/>
                <a:tableStyleId>{6EDB3DE7-2A9D-454C-9BBC-EA61B10E5B91}</a:tableStyleId>
              </a:tblPr>
              <a:tblGrid>
                <a:gridCol w="839700"/>
                <a:gridCol w="6643150"/>
                <a:gridCol w="1520900"/>
              </a:tblGrid>
              <a:tr h="475975">
                <a:tc>
                  <a:txBody>
                    <a:bodyPr/>
                    <a:lstStyle/>
                    <a:p>
                      <a:pPr indent="0" lvl="0" marL="0" rtl="0" algn="l">
                        <a:spcBef>
                          <a:spcPts val="0"/>
                        </a:spcBef>
                        <a:spcAft>
                          <a:spcPts val="0"/>
                        </a:spcAft>
                        <a:buNone/>
                      </a:pPr>
                      <a:r>
                        <a:rPr lang="en" sz="1000">
                          <a:latin typeface="Calibri"/>
                          <a:ea typeface="Calibri"/>
                          <a:cs typeface="Calibri"/>
                          <a:sym typeface="Calibri"/>
                        </a:rPr>
                        <a:t>Month</a:t>
                      </a:r>
                      <a:endParaRPr sz="1000">
                        <a:latin typeface="Calibri"/>
                        <a:ea typeface="Calibri"/>
                        <a:cs typeface="Calibri"/>
                        <a:sym typeface="Calibri"/>
                      </a:endParaRPr>
                    </a:p>
                  </a:txBody>
                  <a:tcPr marT="91425" marB="91425" marR="91425" marL="91425">
                    <a:solidFill>
                      <a:schemeClr val="lt2"/>
                    </a:solidFill>
                  </a:tcPr>
                </a:tc>
                <a:tc>
                  <a:txBody>
                    <a:bodyPr/>
                    <a:lstStyle/>
                    <a:p>
                      <a:pPr indent="0" lvl="0" marL="0" rtl="0" algn="l">
                        <a:spcBef>
                          <a:spcPts val="0"/>
                        </a:spcBef>
                        <a:spcAft>
                          <a:spcPts val="0"/>
                        </a:spcAft>
                        <a:buNone/>
                      </a:pPr>
                      <a:r>
                        <a:rPr lang="en">
                          <a:latin typeface="Calibri"/>
                          <a:ea typeface="Calibri"/>
                          <a:cs typeface="Calibri"/>
                          <a:sym typeface="Calibri"/>
                        </a:rPr>
                        <a:t>Activities</a:t>
                      </a:r>
                      <a:endParaRPr>
                        <a:latin typeface="Calibri"/>
                        <a:ea typeface="Calibri"/>
                        <a:cs typeface="Calibri"/>
                        <a:sym typeface="Calibri"/>
                      </a:endParaRPr>
                    </a:p>
                  </a:txBody>
                  <a:tcPr marT="91425" marB="91425" marR="91425" marL="91425">
                    <a:solidFill>
                      <a:schemeClr val="lt2"/>
                    </a:solidFill>
                  </a:tcPr>
                </a:tc>
                <a:tc>
                  <a:txBody>
                    <a:bodyPr/>
                    <a:lstStyle/>
                    <a:p>
                      <a:pPr indent="0" lvl="0" marL="0" rtl="0" algn="l">
                        <a:spcBef>
                          <a:spcPts val="0"/>
                        </a:spcBef>
                        <a:spcAft>
                          <a:spcPts val="0"/>
                        </a:spcAft>
                        <a:buNone/>
                      </a:pPr>
                      <a:r>
                        <a:rPr lang="en">
                          <a:latin typeface="Calibri"/>
                          <a:ea typeface="Calibri"/>
                          <a:cs typeface="Calibri"/>
                          <a:sym typeface="Calibri"/>
                        </a:rPr>
                        <a:t>Duration</a:t>
                      </a:r>
                      <a:endParaRPr>
                        <a:latin typeface="Calibri"/>
                        <a:ea typeface="Calibri"/>
                        <a:cs typeface="Calibri"/>
                        <a:sym typeface="Calibri"/>
                      </a:endParaRPr>
                    </a:p>
                  </a:txBody>
                  <a:tcPr marT="91425" marB="91425" marR="91425" marL="91425">
                    <a:solidFill>
                      <a:schemeClr val="lt2"/>
                    </a:solidFill>
                  </a:tcPr>
                </a:tc>
              </a:tr>
              <a:tr h="645975">
                <a:tc>
                  <a:txBody>
                    <a:bodyPr/>
                    <a:lstStyle/>
                    <a:p>
                      <a:pPr indent="0" lvl="0" marL="0" rtl="0" algn="l">
                        <a:spcBef>
                          <a:spcPts val="0"/>
                        </a:spcBef>
                        <a:spcAft>
                          <a:spcPts val="0"/>
                        </a:spcAft>
                        <a:buNone/>
                      </a:pPr>
                      <a:r>
                        <a:rPr lang="en" sz="1000">
                          <a:latin typeface="Calibri"/>
                          <a:ea typeface="Calibri"/>
                          <a:cs typeface="Calibri"/>
                          <a:sym typeface="Calibri"/>
                        </a:rPr>
                        <a:t>Release 1</a:t>
                      </a:r>
                      <a:endParaRPr sz="1000">
                        <a:latin typeface="Calibri"/>
                        <a:ea typeface="Calibri"/>
                        <a:cs typeface="Calibri"/>
                        <a:sym typeface="Calibri"/>
                      </a:endParaRPr>
                    </a:p>
                  </a:txBody>
                  <a:tcPr marT="91425" marB="91425" marR="91425" marL="91425">
                    <a:solidFill>
                      <a:schemeClr val="accent2"/>
                    </a:solidFill>
                  </a:tcPr>
                </a:tc>
                <a:tc>
                  <a:txBody>
                    <a:bodyPr/>
                    <a:lstStyle/>
                    <a:p>
                      <a:pPr indent="0" lvl="0" marL="0" rtl="0" algn="l">
                        <a:spcBef>
                          <a:spcPts val="0"/>
                        </a:spcBef>
                        <a:spcAft>
                          <a:spcPts val="0"/>
                        </a:spcAft>
                        <a:buNone/>
                      </a:pPr>
                      <a:r>
                        <a:rPr lang="en" sz="1000">
                          <a:latin typeface="Calibri"/>
                          <a:ea typeface="Calibri"/>
                          <a:cs typeface="Calibri"/>
                          <a:sym typeface="Calibri"/>
                        </a:rPr>
                        <a:t>1. Requirement Gathering and Research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Define user needs and preferences	</a:t>
                      </a:r>
                      <a:r>
                        <a:rPr lang="en" sz="1000">
                          <a:latin typeface="Calibri"/>
                          <a:ea typeface="Calibri"/>
                          <a:cs typeface="Calibri"/>
                          <a:sym typeface="Calibri"/>
                        </a:rPr>
                        <a:t>- Conduct competitor analysis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Finalize feature set and specificationS</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2 weeks</a:t>
                      </a:r>
                      <a:endParaRPr>
                        <a:latin typeface="Calibri"/>
                        <a:ea typeface="Calibri"/>
                        <a:cs typeface="Calibri"/>
                        <a:sym typeface="Calibri"/>
                      </a:endParaRPr>
                    </a:p>
                  </a:txBody>
                  <a:tcPr marT="91425" marB="91425" marR="91425" marL="91425"/>
                </a:tc>
              </a:tr>
              <a:tr h="630425">
                <a:tc>
                  <a:txBody>
                    <a:bodyPr/>
                    <a:lstStyle/>
                    <a:p>
                      <a:pPr indent="0" lvl="0" marL="0" rtl="0" algn="l">
                        <a:spcBef>
                          <a:spcPts val="0"/>
                        </a:spcBef>
                        <a:spcAft>
                          <a:spcPts val="0"/>
                        </a:spcAft>
                        <a:buNone/>
                      </a:pPr>
                      <a:r>
                        <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2. Hardware and Software Development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Develop the smartwatch hardware components	- Implement health monitoring sensors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Build a prototype firmware and software</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3 weeks</a:t>
                      </a:r>
                      <a:endParaRPr sz="1000">
                        <a:latin typeface="Calibri"/>
                        <a:ea typeface="Calibri"/>
                        <a:cs typeface="Calibri"/>
                        <a:sym typeface="Calibri"/>
                      </a:endParaRPr>
                    </a:p>
                  </a:txBody>
                  <a:tcPr marT="91425" marB="91425" marR="91425" marL="91425"/>
                </a:tc>
              </a:tr>
              <a:tr h="659075">
                <a:tc>
                  <a:txBody>
                    <a:bodyPr/>
                    <a:lstStyle/>
                    <a:p>
                      <a:pPr indent="0" lvl="0" marL="0" rtl="0" algn="l">
                        <a:spcBef>
                          <a:spcPts val="0"/>
                        </a:spcBef>
                        <a:spcAft>
                          <a:spcPts val="0"/>
                        </a:spcAft>
                        <a:buNone/>
                      </a:pPr>
                      <a:r>
                        <a:rPr lang="en" sz="1000">
                          <a:latin typeface="Calibri"/>
                          <a:ea typeface="Calibri"/>
                          <a:cs typeface="Calibri"/>
                          <a:sym typeface="Calibri"/>
                        </a:rPr>
                        <a:t>Release 2</a:t>
                      </a:r>
                      <a:endParaRPr sz="1000">
                        <a:latin typeface="Calibri"/>
                        <a:ea typeface="Calibri"/>
                        <a:cs typeface="Calibri"/>
                        <a:sym typeface="Calibri"/>
                      </a:endParaRPr>
                    </a:p>
                  </a:txBody>
                  <a:tcPr marT="91425" marB="91425" marR="91425" marL="91425">
                    <a:solidFill>
                      <a:schemeClr val="accent2"/>
                    </a:solidFill>
                  </a:tcPr>
                </a:tc>
                <a:tc>
                  <a:txBody>
                    <a:bodyPr/>
                    <a:lstStyle/>
                    <a:p>
                      <a:pPr indent="0" lvl="0" marL="0" rtl="0" algn="l">
                        <a:spcBef>
                          <a:spcPts val="0"/>
                        </a:spcBef>
                        <a:spcAft>
                          <a:spcPts val="0"/>
                        </a:spcAft>
                        <a:buNone/>
                      </a:pPr>
                      <a:r>
                        <a:rPr lang="en" sz="1000">
                          <a:latin typeface="Calibri"/>
                          <a:ea typeface="Calibri"/>
                          <a:cs typeface="Calibri"/>
                          <a:sym typeface="Calibri"/>
                        </a:rPr>
                        <a:t>3. Mobile App Development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Design and develop the caretaker's mobile app	</a:t>
                      </a:r>
                      <a:r>
                        <a:rPr lang="en" sz="1000">
                          <a:latin typeface="Calibri"/>
                          <a:ea typeface="Calibri"/>
                          <a:cs typeface="Calibri"/>
                          <a:sym typeface="Calibri"/>
                        </a:rPr>
                        <a:t>- Implement real-time data synchronization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Incorporate emergency alert features	</a:t>
                      </a:r>
                      <a:r>
                        <a:rPr lang="en" sz="1000">
                          <a:latin typeface="Calibri"/>
                          <a:ea typeface="Calibri"/>
                          <a:cs typeface="Calibri"/>
                          <a:sym typeface="Calibri"/>
                        </a:rPr>
                        <a:t>	</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3 weeks</a:t>
                      </a:r>
                      <a:endParaRPr sz="1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tc>
              </a:tr>
              <a:tr h="604250">
                <a:tc>
                  <a:txBody>
                    <a:bodyPr/>
                    <a:lstStyle/>
                    <a:p>
                      <a:pPr indent="0" lvl="0" marL="0" rtl="0" algn="l">
                        <a:spcBef>
                          <a:spcPts val="0"/>
                        </a:spcBef>
                        <a:spcAft>
                          <a:spcPts val="0"/>
                        </a:spcAft>
                        <a:buNone/>
                      </a:pPr>
                      <a:r>
                        <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4. Integration and Testing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Integrate the smartwatch with the mobile app	- Conduct initial unit and system testing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Address any bugs or issues</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2 weeks</a:t>
                      </a:r>
                      <a:endParaRPr sz="1000">
                        <a:latin typeface="Calibri"/>
                        <a:ea typeface="Calibri"/>
                        <a:cs typeface="Calibri"/>
                        <a:sym typeface="Calibri"/>
                      </a:endParaRPr>
                    </a:p>
                  </a:txBody>
                  <a:tcPr marT="91425" marB="91425" marR="91425" marL="91425"/>
                </a:tc>
              </a:tr>
              <a:tr h="593550">
                <a:tc>
                  <a:txBody>
                    <a:bodyPr/>
                    <a:lstStyle/>
                    <a:p>
                      <a:pPr indent="0" lvl="0" marL="0" rtl="0" algn="l">
                        <a:spcBef>
                          <a:spcPts val="0"/>
                        </a:spcBef>
                        <a:spcAft>
                          <a:spcPts val="0"/>
                        </a:spcAft>
                        <a:buNone/>
                      </a:pPr>
                      <a:r>
                        <a:rPr lang="en" sz="1000">
                          <a:latin typeface="Calibri"/>
                          <a:ea typeface="Calibri"/>
                          <a:cs typeface="Calibri"/>
                          <a:sym typeface="Calibri"/>
                        </a:rPr>
                        <a:t>Release 3</a:t>
                      </a:r>
                      <a:endParaRPr sz="1000">
                        <a:latin typeface="Calibri"/>
                        <a:ea typeface="Calibri"/>
                        <a:cs typeface="Calibri"/>
                        <a:sym typeface="Calibri"/>
                      </a:endParaRPr>
                    </a:p>
                  </a:txBody>
                  <a:tcPr marT="91425" marB="91425" marR="91425" marL="91425">
                    <a:solidFill>
                      <a:schemeClr val="accent2"/>
                    </a:solidFill>
                  </a:tcPr>
                </a:tc>
                <a:tc>
                  <a:txBody>
                    <a:bodyPr/>
                    <a:lstStyle/>
                    <a:p>
                      <a:pPr indent="0" lvl="0" marL="0" rtl="0" algn="l">
                        <a:spcBef>
                          <a:spcPts val="0"/>
                        </a:spcBef>
                        <a:spcAft>
                          <a:spcPts val="0"/>
                        </a:spcAft>
                        <a:buNone/>
                      </a:pPr>
                      <a:r>
                        <a:rPr lang="en" sz="1000">
                          <a:latin typeface="Calibri"/>
                          <a:ea typeface="Calibri"/>
                          <a:cs typeface="Calibri"/>
                          <a:sym typeface="Calibri"/>
                        </a:rPr>
                        <a:t>5. User Testing and Feedback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Select a group of senior citizens and caregivers for testing	</a:t>
                      </a:r>
                      <a:r>
                        <a:rPr lang="en" sz="1000">
                          <a:latin typeface="Calibri"/>
                          <a:ea typeface="Calibri"/>
                          <a:cs typeface="Calibri"/>
                          <a:sym typeface="Calibri"/>
                        </a:rPr>
                        <a:t>- Collect feedback and user experience data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Analyze results and make necessary improvements	</a:t>
                      </a:r>
                      <a:r>
                        <a:rPr lang="en" sz="1000">
                          <a:latin typeface="Calibri"/>
                          <a:ea typeface="Calibri"/>
                          <a:cs typeface="Calibri"/>
                          <a:sym typeface="Calibri"/>
                        </a:rPr>
                        <a:t>	</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2 weeks</a:t>
                      </a:r>
                      <a:endParaRPr>
                        <a:latin typeface="Calibri"/>
                        <a:ea typeface="Calibri"/>
                        <a:cs typeface="Calibri"/>
                        <a:sym typeface="Calibri"/>
                      </a:endParaRPr>
                    </a:p>
                  </a:txBody>
                  <a:tcPr marT="91425" marB="91425" marR="91425" marL="91425"/>
                </a:tc>
              </a:tr>
              <a:tr h="729100">
                <a:tc>
                  <a:txBody>
                    <a:bodyPr/>
                    <a:lstStyle/>
                    <a:p>
                      <a:pPr indent="0" lvl="0" marL="0" rtl="0" algn="l">
                        <a:spcBef>
                          <a:spcPts val="0"/>
                        </a:spcBef>
                        <a:spcAft>
                          <a:spcPts val="0"/>
                        </a:spcAft>
                        <a:buNone/>
                      </a:pPr>
                      <a:r>
                        <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6. Final Testing and Quality Assurance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Conduct comprehensive testing and QA checks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	- Ensure compliance with safety regulations	</a:t>
                      </a:r>
                      <a:endParaRPr sz="10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sz="1000">
                          <a:latin typeface="Calibri"/>
                          <a:ea typeface="Calibri"/>
                          <a:cs typeface="Calibri"/>
                          <a:sym typeface="Calibri"/>
                        </a:rPr>
                        <a:t>1 week</a:t>
                      </a:r>
                      <a:endParaRPr>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0" name="Shape 510"/>
        <p:cNvGrpSpPr/>
        <p:nvPr/>
      </p:nvGrpSpPr>
      <p:grpSpPr>
        <a:xfrm>
          <a:off x="0" y="0"/>
          <a:ext cx="0" cy="0"/>
          <a:chOff x="0" y="0"/>
          <a:chExt cx="0" cy="0"/>
        </a:xfrm>
      </p:grpSpPr>
      <p:sp>
        <p:nvSpPr>
          <p:cNvPr id="511" name="Google Shape;511;p41"/>
          <p:cNvSpPr txBox="1"/>
          <p:nvPr>
            <p:ph type="title"/>
          </p:nvPr>
        </p:nvSpPr>
        <p:spPr>
          <a:xfrm>
            <a:off x="304800" y="133350"/>
            <a:ext cx="45333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a:solidFill>
                  <a:srgbClr val="5DBA47"/>
                </a:solidFill>
              </a:rPr>
              <a:t>SENIOR WELLNESS APP - MVP</a:t>
            </a:r>
            <a:endParaRPr>
              <a:solidFill>
                <a:srgbClr val="5DBA47"/>
              </a:solidFill>
            </a:endParaRPr>
          </a:p>
        </p:txBody>
      </p:sp>
      <p:pic>
        <p:nvPicPr>
          <p:cNvPr id="512" name="Google Shape;512;p41"/>
          <p:cNvPicPr preferRelativeResize="0"/>
          <p:nvPr/>
        </p:nvPicPr>
        <p:blipFill rotWithShape="1">
          <a:blip r:embed="rId3">
            <a:alphaModFix/>
          </a:blip>
          <a:srcRect b="0" l="0" r="0" t="0"/>
          <a:stretch/>
        </p:blipFill>
        <p:spPr>
          <a:xfrm>
            <a:off x="7467600" y="4705350"/>
            <a:ext cx="1568019" cy="313416"/>
          </a:xfrm>
          <a:prstGeom prst="rect">
            <a:avLst/>
          </a:prstGeom>
          <a:noFill/>
          <a:ln>
            <a:noFill/>
          </a:ln>
        </p:spPr>
      </p:pic>
      <p:sp>
        <p:nvSpPr>
          <p:cNvPr id="513" name="Google Shape;513;p41"/>
          <p:cNvSpPr txBox="1"/>
          <p:nvPr/>
        </p:nvSpPr>
        <p:spPr>
          <a:xfrm>
            <a:off x="1002975" y="1465900"/>
            <a:ext cx="74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514" name="Google Shape;514;p41"/>
          <p:cNvPicPr preferRelativeResize="0"/>
          <p:nvPr/>
        </p:nvPicPr>
        <p:blipFill>
          <a:blip r:embed="rId4">
            <a:alphaModFix/>
          </a:blip>
          <a:stretch>
            <a:fillRect/>
          </a:stretch>
        </p:blipFill>
        <p:spPr>
          <a:xfrm>
            <a:off x="189100" y="790450"/>
            <a:ext cx="2011800" cy="3263273"/>
          </a:xfrm>
          <a:prstGeom prst="rect">
            <a:avLst/>
          </a:prstGeom>
          <a:noFill/>
          <a:ln>
            <a:noFill/>
          </a:ln>
        </p:spPr>
      </p:pic>
      <p:pic>
        <p:nvPicPr>
          <p:cNvPr id="515" name="Google Shape;515;p41"/>
          <p:cNvPicPr preferRelativeResize="0"/>
          <p:nvPr/>
        </p:nvPicPr>
        <p:blipFill>
          <a:blip r:embed="rId5">
            <a:alphaModFix/>
          </a:blip>
          <a:stretch>
            <a:fillRect/>
          </a:stretch>
        </p:blipFill>
        <p:spPr>
          <a:xfrm>
            <a:off x="2374500" y="790476"/>
            <a:ext cx="2138500" cy="3263273"/>
          </a:xfrm>
          <a:prstGeom prst="rect">
            <a:avLst/>
          </a:prstGeom>
          <a:noFill/>
          <a:ln>
            <a:noFill/>
          </a:ln>
        </p:spPr>
      </p:pic>
      <p:pic>
        <p:nvPicPr>
          <p:cNvPr id="516" name="Google Shape;516;p41"/>
          <p:cNvPicPr preferRelativeResize="0"/>
          <p:nvPr/>
        </p:nvPicPr>
        <p:blipFill>
          <a:blip r:embed="rId6">
            <a:alphaModFix/>
          </a:blip>
          <a:stretch>
            <a:fillRect/>
          </a:stretch>
        </p:blipFill>
        <p:spPr>
          <a:xfrm>
            <a:off x="4686600" y="767950"/>
            <a:ext cx="2111476" cy="3263273"/>
          </a:xfrm>
          <a:prstGeom prst="rect">
            <a:avLst/>
          </a:prstGeom>
          <a:noFill/>
          <a:ln>
            <a:noFill/>
          </a:ln>
        </p:spPr>
      </p:pic>
      <p:sp>
        <p:nvSpPr>
          <p:cNvPr id="517" name="Google Shape;517;p41"/>
          <p:cNvSpPr txBox="1"/>
          <p:nvPr/>
        </p:nvSpPr>
        <p:spPr>
          <a:xfrm>
            <a:off x="205750" y="4320550"/>
            <a:ext cx="21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18" name="Google Shape;518;p41"/>
          <p:cNvSpPr txBox="1"/>
          <p:nvPr/>
        </p:nvSpPr>
        <p:spPr>
          <a:xfrm>
            <a:off x="989500" y="4320550"/>
            <a:ext cx="5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Logo</a:t>
            </a:r>
            <a:endParaRPr>
              <a:latin typeface="Calibri"/>
              <a:ea typeface="Calibri"/>
              <a:cs typeface="Calibri"/>
              <a:sym typeface="Calibri"/>
            </a:endParaRPr>
          </a:p>
        </p:txBody>
      </p:sp>
      <p:sp>
        <p:nvSpPr>
          <p:cNvPr id="519" name="Google Shape;519;p41"/>
          <p:cNvSpPr txBox="1"/>
          <p:nvPr/>
        </p:nvSpPr>
        <p:spPr>
          <a:xfrm>
            <a:off x="2610325" y="4307675"/>
            <a:ext cx="209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1: Click on Get Started </a:t>
            </a:r>
            <a:endParaRPr>
              <a:latin typeface="Calibri"/>
              <a:ea typeface="Calibri"/>
              <a:cs typeface="Calibri"/>
              <a:sym typeface="Calibri"/>
            </a:endParaRPr>
          </a:p>
        </p:txBody>
      </p:sp>
      <p:sp>
        <p:nvSpPr>
          <p:cNvPr id="520" name="Google Shape;520;p41"/>
          <p:cNvSpPr txBox="1"/>
          <p:nvPr/>
        </p:nvSpPr>
        <p:spPr>
          <a:xfrm>
            <a:off x="4894850" y="4199825"/>
            <a:ext cx="201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2: Watch the tutorial and click on Get Started</a:t>
            </a:r>
            <a:endParaRPr>
              <a:latin typeface="Calibri"/>
              <a:ea typeface="Calibri"/>
              <a:cs typeface="Calibri"/>
              <a:sym typeface="Calibri"/>
            </a:endParaRPr>
          </a:p>
        </p:txBody>
      </p:sp>
      <p:sp>
        <p:nvSpPr>
          <p:cNvPr id="521" name="Google Shape;521;p41"/>
          <p:cNvSpPr txBox="1"/>
          <p:nvPr/>
        </p:nvSpPr>
        <p:spPr>
          <a:xfrm>
            <a:off x="6939150" y="4199825"/>
            <a:ext cx="201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3: Enter location to continue to enter the app</a:t>
            </a:r>
            <a:endParaRPr>
              <a:latin typeface="Calibri"/>
              <a:ea typeface="Calibri"/>
              <a:cs typeface="Calibri"/>
              <a:sym typeface="Calibri"/>
            </a:endParaRPr>
          </a:p>
        </p:txBody>
      </p:sp>
      <p:pic>
        <p:nvPicPr>
          <p:cNvPr id="522" name="Google Shape;522;p41"/>
          <p:cNvPicPr preferRelativeResize="0"/>
          <p:nvPr/>
        </p:nvPicPr>
        <p:blipFill>
          <a:blip r:embed="rId7">
            <a:alphaModFix/>
          </a:blip>
          <a:stretch>
            <a:fillRect/>
          </a:stretch>
        </p:blipFill>
        <p:spPr>
          <a:xfrm>
            <a:off x="6971674" y="765764"/>
            <a:ext cx="1961174" cy="32654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6" name="Shape 526"/>
        <p:cNvGrpSpPr/>
        <p:nvPr/>
      </p:nvGrpSpPr>
      <p:grpSpPr>
        <a:xfrm>
          <a:off x="0" y="0"/>
          <a:ext cx="0" cy="0"/>
          <a:chOff x="0" y="0"/>
          <a:chExt cx="0" cy="0"/>
        </a:xfrm>
      </p:grpSpPr>
      <p:sp>
        <p:nvSpPr>
          <p:cNvPr id="527" name="Google Shape;527;p42"/>
          <p:cNvSpPr txBox="1"/>
          <p:nvPr>
            <p:ph type="title"/>
          </p:nvPr>
        </p:nvSpPr>
        <p:spPr>
          <a:xfrm>
            <a:off x="304800" y="133350"/>
            <a:ext cx="45333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a:solidFill>
                  <a:srgbClr val="5DBA47"/>
                </a:solidFill>
              </a:rPr>
              <a:t>SENIOR WELLNESS APP - MVP</a:t>
            </a:r>
            <a:endParaRPr>
              <a:solidFill>
                <a:srgbClr val="5DBA47"/>
              </a:solidFill>
            </a:endParaRPr>
          </a:p>
        </p:txBody>
      </p:sp>
      <p:pic>
        <p:nvPicPr>
          <p:cNvPr id="528" name="Google Shape;528;p42"/>
          <p:cNvPicPr preferRelativeResize="0"/>
          <p:nvPr/>
        </p:nvPicPr>
        <p:blipFill rotWithShape="1">
          <a:blip r:embed="rId3">
            <a:alphaModFix/>
          </a:blip>
          <a:srcRect b="0" l="0" r="0" t="0"/>
          <a:stretch/>
        </p:blipFill>
        <p:spPr>
          <a:xfrm>
            <a:off x="7467600" y="4705350"/>
            <a:ext cx="1568019" cy="313416"/>
          </a:xfrm>
          <a:prstGeom prst="rect">
            <a:avLst/>
          </a:prstGeom>
          <a:noFill/>
          <a:ln>
            <a:noFill/>
          </a:ln>
        </p:spPr>
      </p:pic>
      <p:pic>
        <p:nvPicPr>
          <p:cNvPr id="529" name="Google Shape;529;p42"/>
          <p:cNvPicPr preferRelativeResize="0"/>
          <p:nvPr/>
        </p:nvPicPr>
        <p:blipFill>
          <a:blip r:embed="rId4">
            <a:alphaModFix/>
          </a:blip>
          <a:stretch>
            <a:fillRect/>
          </a:stretch>
        </p:blipFill>
        <p:spPr>
          <a:xfrm>
            <a:off x="163350" y="754074"/>
            <a:ext cx="2010699" cy="3347876"/>
          </a:xfrm>
          <a:prstGeom prst="rect">
            <a:avLst/>
          </a:prstGeom>
          <a:noFill/>
          <a:ln>
            <a:noFill/>
          </a:ln>
        </p:spPr>
      </p:pic>
      <p:pic>
        <p:nvPicPr>
          <p:cNvPr id="530" name="Google Shape;530;p42"/>
          <p:cNvPicPr preferRelativeResize="0"/>
          <p:nvPr/>
        </p:nvPicPr>
        <p:blipFill>
          <a:blip r:embed="rId5">
            <a:alphaModFix/>
          </a:blip>
          <a:stretch>
            <a:fillRect/>
          </a:stretch>
        </p:blipFill>
        <p:spPr>
          <a:xfrm>
            <a:off x="2431674" y="754075"/>
            <a:ext cx="2010699" cy="3347901"/>
          </a:xfrm>
          <a:prstGeom prst="rect">
            <a:avLst/>
          </a:prstGeom>
          <a:noFill/>
          <a:ln>
            <a:noFill/>
          </a:ln>
        </p:spPr>
      </p:pic>
      <p:pic>
        <p:nvPicPr>
          <p:cNvPr id="531" name="Google Shape;531;p42"/>
          <p:cNvPicPr preferRelativeResize="0"/>
          <p:nvPr/>
        </p:nvPicPr>
        <p:blipFill>
          <a:blip r:embed="rId6">
            <a:alphaModFix/>
          </a:blip>
          <a:stretch>
            <a:fillRect/>
          </a:stretch>
        </p:blipFill>
        <p:spPr>
          <a:xfrm>
            <a:off x="4633300" y="754063"/>
            <a:ext cx="2010699" cy="3347907"/>
          </a:xfrm>
          <a:prstGeom prst="rect">
            <a:avLst/>
          </a:prstGeom>
          <a:noFill/>
          <a:ln>
            <a:noFill/>
          </a:ln>
        </p:spPr>
      </p:pic>
      <p:pic>
        <p:nvPicPr>
          <p:cNvPr id="532" name="Google Shape;532;p42"/>
          <p:cNvPicPr preferRelativeResize="0"/>
          <p:nvPr/>
        </p:nvPicPr>
        <p:blipFill>
          <a:blip r:embed="rId7">
            <a:alphaModFix/>
          </a:blip>
          <a:stretch>
            <a:fillRect/>
          </a:stretch>
        </p:blipFill>
        <p:spPr>
          <a:xfrm>
            <a:off x="6834925" y="754063"/>
            <a:ext cx="2010699" cy="3347907"/>
          </a:xfrm>
          <a:prstGeom prst="rect">
            <a:avLst/>
          </a:prstGeom>
          <a:noFill/>
          <a:ln>
            <a:noFill/>
          </a:ln>
        </p:spPr>
      </p:pic>
      <p:sp>
        <p:nvSpPr>
          <p:cNvPr id="533" name="Google Shape;533;p42"/>
          <p:cNvSpPr txBox="1"/>
          <p:nvPr/>
        </p:nvSpPr>
        <p:spPr>
          <a:xfrm>
            <a:off x="218600" y="4294825"/>
            <a:ext cx="20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4: Enter the details</a:t>
            </a:r>
            <a:endParaRPr>
              <a:latin typeface="Calibri"/>
              <a:ea typeface="Calibri"/>
              <a:cs typeface="Calibri"/>
              <a:sym typeface="Calibri"/>
            </a:endParaRPr>
          </a:p>
        </p:txBody>
      </p:sp>
      <p:sp>
        <p:nvSpPr>
          <p:cNvPr id="534" name="Google Shape;534;p42"/>
          <p:cNvSpPr txBox="1"/>
          <p:nvPr/>
        </p:nvSpPr>
        <p:spPr>
          <a:xfrm>
            <a:off x="2517388" y="4294825"/>
            <a:ext cx="211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5: Enter the OTP received on mobile number to verify.</a:t>
            </a:r>
            <a:endParaRPr>
              <a:latin typeface="Calibri"/>
              <a:ea typeface="Calibri"/>
              <a:cs typeface="Calibri"/>
              <a:sym typeface="Calibri"/>
            </a:endParaRPr>
          </a:p>
        </p:txBody>
      </p:sp>
      <p:sp>
        <p:nvSpPr>
          <p:cNvPr id="535" name="Google Shape;535;p42"/>
          <p:cNvSpPr txBox="1"/>
          <p:nvPr/>
        </p:nvSpPr>
        <p:spPr>
          <a:xfrm>
            <a:off x="5030363" y="4305150"/>
            <a:ext cx="13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OTP verified</a:t>
            </a:r>
            <a:endParaRPr>
              <a:latin typeface="Calibri"/>
              <a:ea typeface="Calibri"/>
              <a:cs typeface="Calibri"/>
              <a:sym typeface="Calibri"/>
            </a:endParaRPr>
          </a:p>
        </p:txBody>
      </p:sp>
      <p:sp>
        <p:nvSpPr>
          <p:cNvPr id="536" name="Google Shape;536;p42"/>
          <p:cNvSpPr txBox="1"/>
          <p:nvPr/>
        </p:nvSpPr>
        <p:spPr>
          <a:xfrm>
            <a:off x="6905175" y="4294825"/>
            <a:ext cx="20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6: Click Sign In</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0" name="Shape 540"/>
        <p:cNvGrpSpPr/>
        <p:nvPr/>
      </p:nvGrpSpPr>
      <p:grpSpPr>
        <a:xfrm>
          <a:off x="0" y="0"/>
          <a:ext cx="0" cy="0"/>
          <a:chOff x="0" y="0"/>
          <a:chExt cx="0" cy="0"/>
        </a:xfrm>
      </p:grpSpPr>
      <p:sp>
        <p:nvSpPr>
          <p:cNvPr id="541" name="Google Shape;541;p43"/>
          <p:cNvSpPr txBox="1"/>
          <p:nvPr>
            <p:ph type="title"/>
          </p:nvPr>
        </p:nvSpPr>
        <p:spPr>
          <a:xfrm>
            <a:off x="304800" y="133350"/>
            <a:ext cx="45333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a:solidFill>
                  <a:srgbClr val="5DBA47"/>
                </a:solidFill>
              </a:rPr>
              <a:t>SENIOR WELLNESS APP - MVP</a:t>
            </a:r>
            <a:endParaRPr>
              <a:solidFill>
                <a:srgbClr val="5DBA47"/>
              </a:solidFill>
            </a:endParaRPr>
          </a:p>
        </p:txBody>
      </p:sp>
      <p:pic>
        <p:nvPicPr>
          <p:cNvPr id="542" name="Google Shape;542;p43"/>
          <p:cNvPicPr preferRelativeResize="0"/>
          <p:nvPr/>
        </p:nvPicPr>
        <p:blipFill rotWithShape="1">
          <a:blip r:embed="rId3">
            <a:alphaModFix/>
          </a:blip>
          <a:srcRect b="0" l="0" r="0" t="0"/>
          <a:stretch/>
        </p:blipFill>
        <p:spPr>
          <a:xfrm>
            <a:off x="7467600" y="4705350"/>
            <a:ext cx="1568019" cy="313416"/>
          </a:xfrm>
          <a:prstGeom prst="rect">
            <a:avLst/>
          </a:prstGeom>
          <a:noFill/>
          <a:ln>
            <a:noFill/>
          </a:ln>
        </p:spPr>
      </p:pic>
      <p:pic>
        <p:nvPicPr>
          <p:cNvPr id="543" name="Google Shape;543;p43"/>
          <p:cNvPicPr preferRelativeResize="0"/>
          <p:nvPr/>
        </p:nvPicPr>
        <p:blipFill>
          <a:blip r:embed="rId4">
            <a:alphaModFix/>
          </a:blip>
          <a:stretch>
            <a:fillRect/>
          </a:stretch>
        </p:blipFill>
        <p:spPr>
          <a:xfrm>
            <a:off x="189075" y="693700"/>
            <a:ext cx="1992926" cy="3318252"/>
          </a:xfrm>
          <a:prstGeom prst="rect">
            <a:avLst/>
          </a:prstGeom>
          <a:noFill/>
          <a:ln>
            <a:noFill/>
          </a:ln>
        </p:spPr>
      </p:pic>
      <p:pic>
        <p:nvPicPr>
          <p:cNvPr id="544" name="Google Shape;544;p43"/>
          <p:cNvPicPr preferRelativeResize="0"/>
          <p:nvPr/>
        </p:nvPicPr>
        <p:blipFill>
          <a:blip r:embed="rId5">
            <a:alphaModFix/>
          </a:blip>
          <a:stretch>
            <a:fillRect/>
          </a:stretch>
        </p:blipFill>
        <p:spPr>
          <a:xfrm>
            <a:off x="2416875" y="693675"/>
            <a:ext cx="1992926" cy="3318308"/>
          </a:xfrm>
          <a:prstGeom prst="rect">
            <a:avLst/>
          </a:prstGeom>
          <a:noFill/>
          <a:ln>
            <a:noFill/>
          </a:ln>
        </p:spPr>
      </p:pic>
      <p:pic>
        <p:nvPicPr>
          <p:cNvPr id="545" name="Google Shape;545;p43"/>
          <p:cNvPicPr preferRelativeResize="0"/>
          <p:nvPr/>
        </p:nvPicPr>
        <p:blipFill>
          <a:blip r:embed="rId6">
            <a:alphaModFix/>
          </a:blip>
          <a:stretch>
            <a:fillRect/>
          </a:stretch>
        </p:blipFill>
        <p:spPr>
          <a:xfrm>
            <a:off x="6809399" y="693674"/>
            <a:ext cx="1992926" cy="3318308"/>
          </a:xfrm>
          <a:prstGeom prst="rect">
            <a:avLst/>
          </a:prstGeom>
          <a:noFill/>
          <a:ln>
            <a:noFill/>
          </a:ln>
        </p:spPr>
      </p:pic>
      <p:pic>
        <p:nvPicPr>
          <p:cNvPr id="546" name="Google Shape;546;p43"/>
          <p:cNvPicPr preferRelativeResize="0"/>
          <p:nvPr/>
        </p:nvPicPr>
        <p:blipFill>
          <a:blip r:embed="rId7">
            <a:alphaModFix/>
          </a:blip>
          <a:stretch>
            <a:fillRect/>
          </a:stretch>
        </p:blipFill>
        <p:spPr>
          <a:xfrm>
            <a:off x="4572000" y="693675"/>
            <a:ext cx="2019841" cy="3318300"/>
          </a:xfrm>
          <a:prstGeom prst="rect">
            <a:avLst/>
          </a:prstGeom>
          <a:noFill/>
          <a:ln>
            <a:noFill/>
          </a:ln>
        </p:spPr>
      </p:pic>
      <p:sp>
        <p:nvSpPr>
          <p:cNvPr id="547" name="Google Shape;547;p43"/>
          <p:cNvSpPr txBox="1"/>
          <p:nvPr/>
        </p:nvSpPr>
        <p:spPr>
          <a:xfrm>
            <a:off x="189075" y="4190100"/>
            <a:ext cx="178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7: Login using phone no/email id and password</a:t>
            </a:r>
            <a:endParaRPr>
              <a:latin typeface="Calibri"/>
              <a:ea typeface="Calibri"/>
              <a:cs typeface="Calibri"/>
              <a:sym typeface="Calibri"/>
            </a:endParaRPr>
          </a:p>
        </p:txBody>
      </p:sp>
      <p:sp>
        <p:nvSpPr>
          <p:cNvPr id="548" name="Google Shape;548;p43"/>
          <p:cNvSpPr txBox="1"/>
          <p:nvPr/>
        </p:nvSpPr>
        <p:spPr>
          <a:xfrm>
            <a:off x="2416875" y="4256250"/>
            <a:ext cx="199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8: Connect with smart watch</a:t>
            </a:r>
            <a:endParaRPr>
              <a:latin typeface="Calibri"/>
              <a:ea typeface="Calibri"/>
              <a:cs typeface="Calibri"/>
              <a:sym typeface="Calibri"/>
            </a:endParaRPr>
          </a:p>
        </p:txBody>
      </p:sp>
      <p:sp>
        <p:nvSpPr>
          <p:cNvPr id="549" name="Google Shape;549;p43"/>
          <p:cNvSpPr txBox="1"/>
          <p:nvPr/>
        </p:nvSpPr>
        <p:spPr>
          <a:xfrm>
            <a:off x="4571875" y="4190100"/>
            <a:ext cx="192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App connected with Smart Watch</a:t>
            </a:r>
            <a:endParaRPr>
              <a:latin typeface="Calibri"/>
              <a:ea typeface="Calibri"/>
              <a:cs typeface="Calibri"/>
              <a:sym typeface="Calibri"/>
            </a:endParaRPr>
          </a:p>
        </p:txBody>
      </p:sp>
      <p:sp>
        <p:nvSpPr>
          <p:cNvPr id="550" name="Google Shape;550;p43"/>
          <p:cNvSpPr txBox="1"/>
          <p:nvPr/>
        </p:nvSpPr>
        <p:spPr>
          <a:xfrm>
            <a:off x="6706725" y="4082250"/>
            <a:ext cx="232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9: Click on any option as per requirement from the above</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4" name="Shape 554"/>
        <p:cNvGrpSpPr/>
        <p:nvPr/>
      </p:nvGrpSpPr>
      <p:grpSpPr>
        <a:xfrm>
          <a:off x="0" y="0"/>
          <a:ext cx="0" cy="0"/>
          <a:chOff x="0" y="0"/>
          <a:chExt cx="0" cy="0"/>
        </a:xfrm>
      </p:grpSpPr>
      <p:sp>
        <p:nvSpPr>
          <p:cNvPr id="555" name="Google Shape;555;p44"/>
          <p:cNvSpPr txBox="1"/>
          <p:nvPr>
            <p:ph type="title"/>
          </p:nvPr>
        </p:nvSpPr>
        <p:spPr>
          <a:xfrm>
            <a:off x="304800" y="133350"/>
            <a:ext cx="45333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a:solidFill>
                  <a:srgbClr val="5DBA47"/>
                </a:solidFill>
              </a:rPr>
              <a:t>SENIOR WELLNESS APP - MVP</a:t>
            </a:r>
            <a:endParaRPr>
              <a:solidFill>
                <a:srgbClr val="5DBA47"/>
              </a:solidFill>
            </a:endParaRPr>
          </a:p>
        </p:txBody>
      </p:sp>
      <p:pic>
        <p:nvPicPr>
          <p:cNvPr id="556" name="Google Shape;556;p44"/>
          <p:cNvPicPr preferRelativeResize="0"/>
          <p:nvPr/>
        </p:nvPicPr>
        <p:blipFill rotWithShape="1">
          <a:blip r:embed="rId3">
            <a:alphaModFix/>
          </a:blip>
          <a:srcRect b="0" l="0" r="0" t="0"/>
          <a:stretch/>
        </p:blipFill>
        <p:spPr>
          <a:xfrm>
            <a:off x="7467600" y="4705350"/>
            <a:ext cx="1568019" cy="313416"/>
          </a:xfrm>
          <a:prstGeom prst="rect">
            <a:avLst/>
          </a:prstGeom>
          <a:noFill/>
          <a:ln>
            <a:noFill/>
          </a:ln>
        </p:spPr>
      </p:pic>
      <p:pic>
        <p:nvPicPr>
          <p:cNvPr id="557" name="Google Shape;557;p44"/>
          <p:cNvPicPr preferRelativeResize="0"/>
          <p:nvPr/>
        </p:nvPicPr>
        <p:blipFill>
          <a:blip r:embed="rId4">
            <a:alphaModFix/>
          </a:blip>
          <a:stretch>
            <a:fillRect/>
          </a:stretch>
        </p:blipFill>
        <p:spPr>
          <a:xfrm>
            <a:off x="2404925" y="696300"/>
            <a:ext cx="2064226" cy="3436995"/>
          </a:xfrm>
          <a:prstGeom prst="rect">
            <a:avLst/>
          </a:prstGeom>
          <a:noFill/>
          <a:ln>
            <a:noFill/>
          </a:ln>
        </p:spPr>
      </p:pic>
      <p:pic>
        <p:nvPicPr>
          <p:cNvPr id="558" name="Google Shape;558;p44"/>
          <p:cNvPicPr preferRelativeResize="0"/>
          <p:nvPr/>
        </p:nvPicPr>
        <p:blipFill>
          <a:blip r:embed="rId5">
            <a:alphaModFix/>
          </a:blip>
          <a:stretch>
            <a:fillRect/>
          </a:stretch>
        </p:blipFill>
        <p:spPr>
          <a:xfrm>
            <a:off x="4632400" y="696300"/>
            <a:ext cx="2064226" cy="3437000"/>
          </a:xfrm>
          <a:prstGeom prst="rect">
            <a:avLst/>
          </a:prstGeom>
          <a:noFill/>
          <a:ln>
            <a:noFill/>
          </a:ln>
        </p:spPr>
      </p:pic>
      <p:pic>
        <p:nvPicPr>
          <p:cNvPr id="559" name="Google Shape;559;p44"/>
          <p:cNvPicPr preferRelativeResize="0"/>
          <p:nvPr/>
        </p:nvPicPr>
        <p:blipFill>
          <a:blip r:embed="rId6">
            <a:alphaModFix/>
          </a:blip>
          <a:stretch>
            <a:fillRect/>
          </a:stretch>
        </p:blipFill>
        <p:spPr>
          <a:xfrm>
            <a:off x="143175" y="684950"/>
            <a:ext cx="2098500" cy="3459700"/>
          </a:xfrm>
          <a:prstGeom prst="rect">
            <a:avLst/>
          </a:prstGeom>
          <a:noFill/>
          <a:ln>
            <a:noFill/>
          </a:ln>
        </p:spPr>
      </p:pic>
      <p:sp>
        <p:nvSpPr>
          <p:cNvPr id="560" name="Google Shape;560;p44"/>
          <p:cNvSpPr txBox="1"/>
          <p:nvPr/>
        </p:nvSpPr>
        <p:spPr>
          <a:xfrm>
            <a:off x="197175" y="4314050"/>
            <a:ext cx="204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10: Check the Dashboard Analysis</a:t>
            </a:r>
            <a:endParaRPr>
              <a:latin typeface="Calibri"/>
              <a:ea typeface="Calibri"/>
              <a:cs typeface="Calibri"/>
              <a:sym typeface="Calibri"/>
            </a:endParaRPr>
          </a:p>
        </p:txBody>
      </p:sp>
      <p:sp>
        <p:nvSpPr>
          <p:cNvPr id="561" name="Google Shape;561;p44"/>
          <p:cNvSpPr txBox="1"/>
          <p:nvPr/>
        </p:nvSpPr>
        <p:spPr>
          <a:xfrm>
            <a:off x="2448088" y="4262600"/>
            <a:ext cx="198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11: Check Health Metrics</a:t>
            </a:r>
            <a:endParaRPr>
              <a:latin typeface="Calibri"/>
              <a:ea typeface="Calibri"/>
              <a:cs typeface="Calibri"/>
              <a:sym typeface="Calibri"/>
            </a:endParaRPr>
          </a:p>
        </p:txBody>
      </p:sp>
      <p:sp>
        <p:nvSpPr>
          <p:cNvPr id="562" name="Google Shape;562;p44"/>
          <p:cNvSpPr txBox="1"/>
          <p:nvPr/>
        </p:nvSpPr>
        <p:spPr>
          <a:xfrm>
            <a:off x="4621125" y="4314050"/>
            <a:ext cx="20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12: Check Predictions</a:t>
            </a:r>
            <a:endParaRPr>
              <a:latin typeface="Calibri"/>
              <a:ea typeface="Calibri"/>
              <a:cs typeface="Calibri"/>
              <a:sym typeface="Calibri"/>
            </a:endParaRPr>
          </a:p>
        </p:txBody>
      </p:sp>
      <p:sp>
        <p:nvSpPr>
          <p:cNvPr id="563" name="Google Shape;563;p44"/>
          <p:cNvSpPr txBox="1"/>
          <p:nvPr/>
        </p:nvSpPr>
        <p:spPr>
          <a:xfrm>
            <a:off x="7067363" y="4144650"/>
            <a:ext cx="236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13: Check for Notifications</a:t>
            </a:r>
            <a:endParaRPr>
              <a:latin typeface="Calibri"/>
              <a:ea typeface="Calibri"/>
              <a:cs typeface="Calibri"/>
              <a:sym typeface="Calibri"/>
            </a:endParaRPr>
          </a:p>
        </p:txBody>
      </p:sp>
      <p:pic>
        <p:nvPicPr>
          <p:cNvPr id="564" name="Google Shape;564;p44"/>
          <p:cNvPicPr preferRelativeResize="0"/>
          <p:nvPr/>
        </p:nvPicPr>
        <p:blipFill>
          <a:blip r:embed="rId7">
            <a:alphaModFix/>
          </a:blip>
          <a:stretch>
            <a:fillRect/>
          </a:stretch>
        </p:blipFill>
        <p:spPr>
          <a:xfrm>
            <a:off x="6859875" y="703025"/>
            <a:ext cx="2056126" cy="3423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nvSpPr>
        <p:spPr>
          <a:xfrm>
            <a:off x="241152" y="57150"/>
            <a:ext cx="3442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Problem </a:t>
            </a:r>
            <a:r>
              <a:rPr lang="en" sz="2800">
                <a:solidFill>
                  <a:srgbClr val="5DBA47"/>
                </a:solidFill>
                <a:latin typeface="Calibri"/>
                <a:ea typeface="Calibri"/>
                <a:cs typeface="Calibri"/>
                <a:sym typeface="Calibri"/>
              </a:rPr>
              <a:t>Statement</a:t>
            </a:r>
            <a:endParaRPr sz="2800">
              <a:solidFill>
                <a:srgbClr val="5DBA47"/>
              </a:solidFill>
              <a:latin typeface="Calibri"/>
              <a:ea typeface="Calibri"/>
              <a:cs typeface="Calibri"/>
              <a:sym typeface="Calibri"/>
            </a:endParaRPr>
          </a:p>
        </p:txBody>
      </p:sp>
      <p:sp>
        <p:nvSpPr>
          <p:cNvPr id="312" name="Google Shape;312;p18"/>
          <p:cNvSpPr txBox="1"/>
          <p:nvPr/>
        </p:nvSpPr>
        <p:spPr>
          <a:xfrm>
            <a:off x="381000" y="742950"/>
            <a:ext cx="8229600" cy="768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800"/>
              <a:buFont typeface="Noto Sans Symbols"/>
              <a:buChar char="∙"/>
            </a:pPr>
            <a:r>
              <a:t/>
            </a:r>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pic>
        <p:nvPicPr>
          <p:cNvPr id="313" name="Google Shape;313;p18"/>
          <p:cNvPicPr preferRelativeResize="0"/>
          <p:nvPr/>
        </p:nvPicPr>
        <p:blipFill>
          <a:blip r:embed="rId3">
            <a:alphaModFix/>
          </a:blip>
          <a:stretch>
            <a:fillRect/>
          </a:stretch>
        </p:blipFill>
        <p:spPr>
          <a:xfrm>
            <a:off x="7877175" y="4667250"/>
            <a:ext cx="1266825" cy="476250"/>
          </a:xfrm>
          <a:prstGeom prst="rect">
            <a:avLst/>
          </a:prstGeom>
          <a:noFill/>
          <a:ln>
            <a:noFill/>
          </a:ln>
        </p:spPr>
      </p:pic>
      <p:sp>
        <p:nvSpPr>
          <p:cNvPr id="314" name="Google Shape;314;p18"/>
          <p:cNvSpPr txBox="1"/>
          <p:nvPr/>
        </p:nvSpPr>
        <p:spPr>
          <a:xfrm>
            <a:off x="471625" y="742950"/>
            <a:ext cx="75327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As a caretaker responsible for the well-being of my parents, I am deeply concerned about their health and safety while they live independently. I am seeking a reliable and user-friendly technology solution that can assist me in monitoring their health conditions remotely and promptly responding to any emergencies that may arise.</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 sz="1700">
                <a:latin typeface="Calibri"/>
                <a:ea typeface="Calibri"/>
                <a:cs typeface="Calibri"/>
                <a:sym typeface="Calibri"/>
              </a:rPr>
              <a:t>Currently, I face challenges in staying connected with my parents and accessing real-time health information. I desire a comprehensive solution that allows me to keep track of their health metrics, including step count, oxygen level, blood pressure, and other vital signs, without causing them any inconvenience.</a:t>
            </a:r>
            <a:endParaRPr sz="17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8" name="Shape 568"/>
        <p:cNvGrpSpPr/>
        <p:nvPr/>
      </p:nvGrpSpPr>
      <p:grpSpPr>
        <a:xfrm>
          <a:off x="0" y="0"/>
          <a:ext cx="0" cy="0"/>
          <a:chOff x="0" y="0"/>
          <a:chExt cx="0" cy="0"/>
        </a:xfrm>
      </p:grpSpPr>
      <p:sp>
        <p:nvSpPr>
          <p:cNvPr id="569" name="Google Shape;569;p45"/>
          <p:cNvSpPr txBox="1"/>
          <p:nvPr>
            <p:ph type="title"/>
          </p:nvPr>
        </p:nvSpPr>
        <p:spPr>
          <a:xfrm>
            <a:off x="304800" y="133350"/>
            <a:ext cx="4533300" cy="382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a:solidFill>
                  <a:srgbClr val="5DBA47"/>
                </a:solidFill>
              </a:rPr>
              <a:t>SENIOR WELLNESS APP</a:t>
            </a:r>
            <a:endParaRPr>
              <a:solidFill>
                <a:srgbClr val="5DBA47"/>
              </a:solidFill>
            </a:endParaRPr>
          </a:p>
        </p:txBody>
      </p:sp>
      <p:pic>
        <p:nvPicPr>
          <p:cNvPr id="570" name="Google Shape;570;p45"/>
          <p:cNvPicPr preferRelativeResize="0"/>
          <p:nvPr/>
        </p:nvPicPr>
        <p:blipFill rotWithShape="1">
          <a:blip r:embed="rId3">
            <a:alphaModFix/>
          </a:blip>
          <a:srcRect b="0" l="0" r="0" t="0"/>
          <a:stretch/>
        </p:blipFill>
        <p:spPr>
          <a:xfrm>
            <a:off x="7467600" y="4705350"/>
            <a:ext cx="1568019" cy="313416"/>
          </a:xfrm>
          <a:prstGeom prst="rect">
            <a:avLst/>
          </a:prstGeom>
          <a:noFill/>
          <a:ln>
            <a:noFill/>
          </a:ln>
        </p:spPr>
      </p:pic>
      <p:pic>
        <p:nvPicPr>
          <p:cNvPr id="571" name="Google Shape;571;p45"/>
          <p:cNvPicPr preferRelativeResize="0"/>
          <p:nvPr/>
        </p:nvPicPr>
        <p:blipFill>
          <a:blip r:embed="rId4">
            <a:alphaModFix/>
          </a:blip>
          <a:stretch>
            <a:fillRect/>
          </a:stretch>
        </p:blipFill>
        <p:spPr>
          <a:xfrm>
            <a:off x="4889550" y="605375"/>
            <a:ext cx="1835574" cy="3423549"/>
          </a:xfrm>
          <a:prstGeom prst="rect">
            <a:avLst/>
          </a:prstGeom>
          <a:noFill/>
          <a:ln>
            <a:noFill/>
          </a:ln>
        </p:spPr>
      </p:pic>
      <p:pic>
        <p:nvPicPr>
          <p:cNvPr id="572" name="Google Shape;572;p45"/>
          <p:cNvPicPr preferRelativeResize="0"/>
          <p:nvPr/>
        </p:nvPicPr>
        <p:blipFill>
          <a:blip r:embed="rId5">
            <a:alphaModFix/>
          </a:blip>
          <a:stretch>
            <a:fillRect/>
          </a:stretch>
        </p:blipFill>
        <p:spPr>
          <a:xfrm>
            <a:off x="2217875" y="647575"/>
            <a:ext cx="2098500" cy="3381345"/>
          </a:xfrm>
          <a:prstGeom prst="rect">
            <a:avLst/>
          </a:prstGeom>
          <a:noFill/>
          <a:ln>
            <a:noFill/>
          </a:ln>
        </p:spPr>
      </p:pic>
      <p:sp>
        <p:nvSpPr>
          <p:cNvPr id="573" name="Google Shape;573;p45"/>
          <p:cNvSpPr txBox="1"/>
          <p:nvPr/>
        </p:nvSpPr>
        <p:spPr>
          <a:xfrm>
            <a:off x="2055050" y="4160950"/>
            <a:ext cx="251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Step 15: Unusual activity triggered by Smart Watch</a:t>
            </a:r>
            <a:endParaRPr>
              <a:latin typeface="Calibri"/>
              <a:ea typeface="Calibri"/>
              <a:cs typeface="Calibri"/>
              <a:sym typeface="Calibri"/>
            </a:endParaRPr>
          </a:p>
        </p:txBody>
      </p:sp>
      <p:sp>
        <p:nvSpPr>
          <p:cNvPr id="574" name="Google Shape;574;p45"/>
          <p:cNvSpPr txBox="1"/>
          <p:nvPr/>
        </p:nvSpPr>
        <p:spPr>
          <a:xfrm>
            <a:off x="4761325" y="4160950"/>
            <a:ext cx="251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Step 16: Emergency call made by app to the caretaker of the senior citizen</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6"/>
          <p:cNvSpPr txBox="1"/>
          <p:nvPr/>
        </p:nvSpPr>
        <p:spPr>
          <a:xfrm>
            <a:off x="241149" y="57150"/>
            <a:ext cx="4632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User Feedback on MVP</a:t>
            </a:r>
            <a:endParaRPr b="1" sz="2000">
              <a:solidFill>
                <a:schemeClr val="dk1"/>
              </a:solidFill>
              <a:latin typeface="Poppins"/>
              <a:ea typeface="Poppins"/>
              <a:cs typeface="Poppins"/>
              <a:sym typeface="Poppins"/>
            </a:endParaRPr>
          </a:p>
        </p:txBody>
      </p:sp>
      <p:sp>
        <p:nvSpPr>
          <p:cNvPr id="580" name="Google Shape;580;p46"/>
          <p:cNvSpPr txBox="1"/>
          <p:nvPr/>
        </p:nvSpPr>
        <p:spPr>
          <a:xfrm>
            <a:off x="381000" y="742950"/>
            <a:ext cx="8229600" cy="702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t/>
            </a:r>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pic>
        <p:nvPicPr>
          <p:cNvPr id="581" name="Google Shape;581;p46"/>
          <p:cNvPicPr preferRelativeResize="0"/>
          <p:nvPr/>
        </p:nvPicPr>
        <p:blipFill>
          <a:blip r:embed="rId3">
            <a:alphaModFix/>
          </a:blip>
          <a:stretch>
            <a:fillRect/>
          </a:stretch>
        </p:blipFill>
        <p:spPr>
          <a:xfrm>
            <a:off x="7877175" y="4667250"/>
            <a:ext cx="1266825" cy="476250"/>
          </a:xfrm>
          <a:prstGeom prst="rect">
            <a:avLst/>
          </a:prstGeom>
          <a:noFill/>
          <a:ln>
            <a:noFill/>
          </a:ln>
        </p:spPr>
      </p:pic>
      <p:sp>
        <p:nvSpPr>
          <p:cNvPr id="582" name="Google Shape;582;p46"/>
          <p:cNvSpPr txBox="1"/>
          <p:nvPr/>
        </p:nvSpPr>
        <p:spPr>
          <a:xfrm>
            <a:off x="0" y="707425"/>
            <a:ext cx="4047900" cy="419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Calibri"/>
                <a:ea typeface="Calibri"/>
                <a:cs typeface="Calibri"/>
                <a:sym typeface="Calibri"/>
              </a:rPr>
              <a:t>USER RESPONSE - Senior Citizen</a:t>
            </a:r>
            <a:endParaRPr>
              <a:solidFill>
                <a:schemeClr val="accent2"/>
              </a:solidFill>
              <a:latin typeface="Calibri"/>
              <a:ea typeface="Calibri"/>
              <a:cs typeface="Calibri"/>
              <a:sym typeface="Calibri"/>
            </a:endParaRPr>
          </a:p>
        </p:txBody>
      </p:sp>
      <p:sp>
        <p:nvSpPr>
          <p:cNvPr id="583" name="Google Shape;583;p46"/>
          <p:cNvSpPr txBox="1"/>
          <p:nvPr/>
        </p:nvSpPr>
        <p:spPr>
          <a:xfrm>
            <a:off x="5069800" y="707425"/>
            <a:ext cx="37467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Calibri"/>
                <a:ea typeface="Calibri"/>
                <a:cs typeface="Calibri"/>
                <a:sym typeface="Calibri"/>
              </a:rPr>
              <a:t>USER RESPONSE - Caretaker</a:t>
            </a:r>
            <a:endParaRPr>
              <a:solidFill>
                <a:srgbClr val="FF0000"/>
              </a:solidFill>
              <a:latin typeface="Calibri"/>
              <a:ea typeface="Calibri"/>
              <a:cs typeface="Calibri"/>
              <a:sym typeface="Calibri"/>
            </a:endParaRPr>
          </a:p>
        </p:txBody>
      </p:sp>
      <p:sp>
        <p:nvSpPr>
          <p:cNvPr id="584" name="Google Shape;584;p46"/>
          <p:cNvSpPr txBox="1"/>
          <p:nvPr/>
        </p:nvSpPr>
        <p:spPr>
          <a:xfrm>
            <a:off x="0" y="1126525"/>
            <a:ext cx="4205100" cy="21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The health monitoring features will be incredibly helpful. I will be able to easily track my heart rate, blood pressure, oxygen level, and daily steps with just a glance at my wrist. It will help me keep an eye on my overall health trends and remind me to stay active, which will be fantastic.</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One of the best aspects will be the seamless connection it has with my daughter's phone. I know that she worries about me, especially when she's at work or away. With this smartwatch, she will receive real-time updates on my health, and I will be able to see how relieved it makes her knowing that she can keep an eye on me even from a distance.</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The emergency call feature will prove to be a true lifesaver.</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sp>
        <p:nvSpPr>
          <p:cNvPr id="585" name="Google Shape;585;p46"/>
          <p:cNvSpPr txBox="1"/>
          <p:nvPr/>
        </p:nvSpPr>
        <p:spPr>
          <a:xfrm>
            <a:off x="157200" y="3222675"/>
            <a:ext cx="44148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4E13"/>
                </a:solidFill>
                <a:latin typeface="Calibri"/>
                <a:ea typeface="Calibri"/>
                <a:cs typeface="Calibri"/>
                <a:sym typeface="Calibri"/>
              </a:rPr>
              <a:t>What if questions were asked-</a:t>
            </a:r>
            <a:endParaRPr>
              <a:solidFill>
                <a:srgbClr val="274E13"/>
              </a:solidFill>
              <a:latin typeface="Calibri"/>
              <a:ea typeface="Calibri"/>
              <a:cs typeface="Calibri"/>
              <a:sym typeface="Calibri"/>
            </a:endParaRPr>
          </a:p>
        </p:txBody>
      </p:sp>
      <p:sp>
        <p:nvSpPr>
          <p:cNvPr id="586" name="Google Shape;586;p46"/>
          <p:cNvSpPr txBox="1"/>
          <p:nvPr/>
        </p:nvSpPr>
        <p:spPr>
          <a:xfrm>
            <a:off x="5148425" y="3222675"/>
            <a:ext cx="33966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4E13"/>
                </a:solidFill>
                <a:latin typeface="Calibri"/>
                <a:ea typeface="Calibri"/>
                <a:cs typeface="Calibri"/>
                <a:sym typeface="Calibri"/>
              </a:rPr>
              <a:t>What if questions were asked-</a:t>
            </a:r>
            <a:endParaRPr>
              <a:solidFill>
                <a:srgbClr val="274E13"/>
              </a:solidFill>
              <a:latin typeface="Calibri"/>
              <a:ea typeface="Calibri"/>
              <a:cs typeface="Calibri"/>
              <a:sym typeface="Calibri"/>
            </a:endParaRPr>
          </a:p>
        </p:txBody>
      </p:sp>
      <p:sp>
        <p:nvSpPr>
          <p:cNvPr id="587" name="Google Shape;587;p46"/>
          <p:cNvSpPr txBox="1"/>
          <p:nvPr/>
        </p:nvSpPr>
        <p:spPr>
          <a:xfrm>
            <a:off x="0" y="3681175"/>
            <a:ext cx="4270800" cy="12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What if I forget to charge the smartwatch? Will it still be able to track my health and send emergency alerts?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What if the smartwatch gives inaccurate health readings? How can I trust its accuracy?</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What if I accidentally trigger an emergency alert? How can I cancel it to avoid unnecessary responses?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sp>
        <p:nvSpPr>
          <p:cNvPr id="588" name="Google Shape;588;p46"/>
          <p:cNvSpPr txBox="1"/>
          <p:nvPr/>
        </p:nvSpPr>
        <p:spPr>
          <a:xfrm>
            <a:off x="4703000" y="1165925"/>
            <a:ext cx="4414800" cy="18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The real-time notifications are a game-changer. The moment there's an unusual activity, such as a fall or sudden drop in vital signs, the smartwatch sends an emergency alert to my phone. This prompt communication allows me to act swiftly and take appropriate action, whether it's contacting my parents or emergency services. It will help to prevent potential emergencies from escalating, and I am immensely grateful for that.</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The user interface of the mobile app is user-friendly and straightforward. I can easily navigate through the various health metrics and check the historical data to understand any patterns. Additionally, the emergency contact settings were easy to configure, ensuring that the right people are notified during critical situations.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sp>
        <p:nvSpPr>
          <p:cNvPr id="589" name="Google Shape;589;p46"/>
          <p:cNvSpPr txBox="1"/>
          <p:nvPr/>
        </p:nvSpPr>
        <p:spPr>
          <a:xfrm>
            <a:off x="4807850" y="3637900"/>
            <a:ext cx="4205100" cy="12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What if there's a software update for the smartwatch? How will I be notified, and will it require any manual intervention?</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What if the smartwatch loses Bluetooth connectivity with the phone? Will it store data locally and sync when the connection is restored?</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What if I need to share my parent's health data with their doctor or healthcare provider? Does the smartwatch support data export?</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7"/>
          <p:cNvSpPr/>
          <p:nvPr/>
        </p:nvSpPr>
        <p:spPr>
          <a:xfrm>
            <a:off x="2155372" y="1349828"/>
            <a:ext cx="4833300" cy="2444100"/>
          </a:xfrm>
          <a:prstGeom prst="rect">
            <a:avLst/>
          </a:prstGeom>
          <a:gradFill>
            <a:gsLst>
              <a:gs pos="0">
                <a:srgbClr val="FFFFFF">
                  <a:alpha val="14901"/>
                </a:srgbClr>
              </a:gs>
              <a:gs pos="100000">
                <a:srgbClr val="FFFFFF">
                  <a:alpha val="0"/>
                </a:srgbClr>
              </a:gs>
            </a:gsLst>
            <a:lin ang="5400012"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5400">
                <a:solidFill>
                  <a:schemeClr val="dk1"/>
                </a:solidFill>
                <a:latin typeface="Libre Baskerville"/>
                <a:ea typeface="Libre Baskerville"/>
                <a:cs typeface="Libre Baskerville"/>
                <a:sym typeface="Libre Baskerville"/>
              </a:rPr>
              <a:t>Thanks !</a:t>
            </a:r>
            <a:endParaRPr sz="54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9"/>
          <p:cNvSpPr txBox="1"/>
          <p:nvPr/>
        </p:nvSpPr>
        <p:spPr>
          <a:xfrm>
            <a:off x="241152" y="57150"/>
            <a:ext cx="3442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Vision Statement</a:t>
            </a:r>
            <a:endParaRPr b="1" sz="2000">
              <a:solidFill>
                <a:schemeClr val="dk1"/>
              </a:solidFill>
              <a:latin typeface="Poppins"/>
              <a:ea typeface="Poppins"/>
              <a:cs typeface="Poppins"/>
              <a:sym typeface="Poppins"/>
            </a:endParaRPr>
          </a:p>
        </p:txBody>
      </p:sp>
      <p:pic>
        <p:nvPicPr>
          <p:cNvPr id="320" name="Google Shape;320;p19"/>
          <p:cNvPicPr preferRelativeResize="0"/>
          <p:nvPr/>
        </p:nvPicPr>
        <p:blipFill>
          <a:blip r:embed="rId3">
            <a:alphaModFix/>
          </a:blip>
          <a:stretch>
            <a:fillRect/>
          </a:stretch>
        </p:blipFill>
        <p:spPr>
          <a:xfrm>
            <a:off x="7877175" y="4667250"/>
            <a:ext cx="1266825" cy="476250"/>
          </a:xfrm>
          <a:prstGeom prst="rect">
            <a:avLst/>
          </a:prstGeom>
          <a:noFill/>
          <a:ln>
            <a:noFill/>
          </a:ln>
        </p:spPr>
      </p:pic>
      <p:sp>
        <p:nvSpPr>
          <p:cNvPr id="321" name="Google Shape;321;p19"/>
          <p:cNvSpPr txBox="1"/>
          <p:nvPr/>
        </p:nvSpPr>
        <p:spPr>
          <a:xfrm>
            <a:off x="366800" y="820950"/>
            <a:ext cx="8515200" cy="35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Our vision is to create a revolutionary smartwatch </a:t>
            </a:r>
            <a:r>
              <a:rPr lang="en" sz="1700">
                <a:solidFill>
                  <a:schemeClr val="dk1"/>
                </a:solidFill>
                <a:latin typeface="Calibri"/>
                <a:ea typeface="Calibri"/>
                <a:cs typeface="Calibri"/>
                <a:sym typeface="Calibri"/>
              </a:rPr>
              <a:t>along with a mobile application </a:t>
            </a:r>
            <a:r>
              <a:rPr lang="en" sz="1700">
                <a:latin typeface="Calibri"/>
                <a:ea typeface="Calibri"/>
                <a:cs typeface="Calibri"/>
                <a:sym typeface="Calibri"/>
              </a:rPr>
              <a:t>that serves as a dedicated health companion for senior citizens, empowering them to lead independent and active lives while providing their caretakers with real-time insights into their well-being. By seamlessly integrating advanced health monitoring technology with user-friendly features, our smartwatch aims to become the go-to solution for enhancing the safety, health, and overall quality of life for seniors and offering their caretakers unparalleled peace of mind. We envision a future where our smartwatch along with the mobile application acts as a reliable bridge between senior citizens and their loved ones, ensuring timely assistance during emergencies and fostering a sense of security and connection, enabling seniors to age gracefully while staying effortlessly connected with their support network</a:t>
            </a: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0"/>
          <p:cNvSpPr txBox="1"/>
          <p:nvPr/>
        </p:nvSpPr>
        <p:spPr>
          <a:xfrm>
            <a:off x="245575" y="2896960"/>
            <a:ext cx="14286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Raja</a:t>
            </a:r>
            <a:endParaRPr sz="1200"/>
          </a:p>
        </p:txBody>
      </p:sp>
      <p:sp>
        <p:nvSpPr>
          <p:cNvPr id="327" name="Google Shape;327;p20"/>
          <p:cNvSpPr txBox="1"/>
          <p:nvPr/>
        </p:nvSpPr>
        <p:spPr>
          <a:xfrm>
            <a:off x="243300" y="3173052"/>
            <a:ext cx="899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Age</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63</a:t>
            </a:r>
            <a:endParaRPr sz="1200">
              <a:solidFill>
                <a:schemeClr val="dk1"/>
              </a:solidFill>
              <a:latin typeface="Calibri"/>
              <a:ea typeface="Calibri"/>
              <a:cs typeface="Calibri"/>
              <a:sym typeface="Calibri"/>
            </a:endParaRPr>
          </a:p>
        </p:txBody>
      </p:sp>
      <p:sp>
        <p:nvSpPr>
          <p:cNvPr id="328" name="Google Shape;328;p20"/>
          <p:cNvSpPr txBox="1"/>
          <p:nvPr/>
        </p:nvSpPr>
        <p:spPr>
          <a:xfrm>
            <a:off x="814921" y="3173051"/>
            <a:ext cx="787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Gender</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Male</a:t>
            </a:r>
            <a:endParaRPr sz="1200">
              <a:solidFill>
                <a:schemeClr val="dk1"/>
              </a:solidFill>
              <a:latin typeface="Calibri"/>
              <a:ea typeface="Calibri"/>
              <a:cs typeface="Calibri"/>
              <a:sym typeface="Calibri"/>
            </a:endParaRPr>
          </a:p>
        </p:txBody>
      </p:sp>
      <p:sp>
        <p:nvSpPr>
          <p:cNvPr id="329" name="Google Shape;329;p20"/>
          <p:cNvSpPr txBox="1"/>
          <p:nvPr/>
        </p:nvSpPr>
        <p:spPr>
          <a:xfrm>
            <a:off x="228642" y="3632630"/>
            <a:ext cx="899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Status</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Married</a:t>
            </a:r>
            <a:endParaRPr sz="1200"/>
          </a:p>
        </p:txBody>
      </p:sp>
      <p:sp>
        <p:nvSpPr>
          <p:cNvPr id="330" name="Google Shape;330;p20"/>
          <p:cNvSpPr txBox="1"/>
          <p:nvPr/>
        </p:nvSpPr>
        <p:spPr>
          <a:xfrm>
            <a:off x="148947" y="79350"/>
            <a:ext cx="72258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USER PERSONA - SENIOR CITIZEN</a:t>
            </a:r>
            <a:endParaRPr b="1" sz="2800">
              <a:solidFill>
                <a:schemeClr val="dk1"/>
              </a:solidFill>
              <a:latin typeface="Poppins"/>
              <a:ea typeface="Poppins"/>
              <a:cs typeface="Poppins"/>
              <a:sym typeface="Poppins"/>
            </a:endParaRPr>
          </a:p>
        </p:txBody>
      </p:sp>
      <p:sp>
        <p:nvSpPr>
          <p:cNvPr id="331" name="Google Shape;331;p20"/>
          <p:cNvSpPr txBox="1"/>
          <p:nvPr/>
        </p:nvSpPr>
        <p:spPr>
          <a:xfrm>
            <a:off x="2046606" y="869213"/>
            <a:ext cx="1153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Bio</a:t>
            </a:r>
            <a:endParaRPr b="1" sz="1092">
              <a:solidFill>
                <a:schemeClr val="dk1"/>
              </a:solidFill>
              <a:latin typeface="Calibri"/>
              <a:ea typeface="Calibri"/>
              <a:cs typeface="Calibri"/>
              <a:sym typeface="Calibri"/>
            </a:endParaRPr>
          </a:p>
        </p:txBody>
      </p:sp>
      <p:sp>
        <p:nvSpPr>
          <p:cNvPr id="332" name="Google Shape;332;p20"/>
          <p:cNvSpPr txBox="1"/>
          <p:nvPr/>
        </p:nvSpPr>
        <p:spPr>
          <a:xfrm>
            <a:off x="2046606" y="1751588"/>
            <a:ext cx="14286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Pain points</a:t>
            </a:r>
            <a:endParaRPr/>
          </a:p>
        </p:txBody>
      </p:sp>
      <p:sp>
        <p:nvSpPr>
          <p:cNvPr id="333" name="Google Shape;333;p20"/>
          <p:cNvSpPr txBox="1"/>
          <p:nvPr/>
        </p:nvSpPr>
        <p:spPr>
          <a:xfrm>
            <a:off x="226234" y="4061081"/>
            <a:ext cx="982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Location</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Hyderabad</a:t>
            </a:r>
            <a:endParaRPr sz="1200"/>
          </a:p>
        </p:txBody>
      </p:sp>
      <p:sp>
        <p:nvSpPr>
          <p:cNvPr id="334" name="Google Shape;334;p20"/>
          <p:cNvSpPr txBox="1"/>
          <p:nvPr/>
        </p:nvSpPr>
        <p:spPr>
          <a:xfrm>
            <a:off x="2088408" y="2688742"/>
            <a:ext cx="1112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Behaviours</a:t>
            </a:r>
            <a:endParaRPr/>
          </a:p>
        </p:txBody>
      </p:sp>
      <p:sp>
        <p:nvSpPr>
          <p:cNvPr id="335" name="Google Shape;335;p20"/>
          <p:cNvSpPr txBox="1"/>
          <p:nvPr/>
        </p:nvSpPr>
        <p:spPr>
          <a:xfrm>
            <a:off x="2076198" y="3592369"/>
            <a:ext cx="1950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Goals and Aspirations</a:t>
            </a:r>
            <a:endParaRPr/>
          </a:p>
        </p:txBody>
      </p:sp>
      <p:pic>
        <p:nvPicPr>
          <p:cNvPr id="336" name="Google Shape;336;p20"/>
          <p:cNvPicPr preferRelativeResize="0"/>
          <p:nvPr/>
        </p:nvPicPr>
        <p:blipFill rotWithShape="1">
          <a:blip r:embed="rId3">
            <a:alphaModFix/>
          </a:blip>
          <a:srcRect b="0" l="0" r="0" t="0"/>
          <a:stretch/>
        </p:blipFill>
        <p:spPr>
          <a:xfrm>
            <a:off x="262450" y="927754"/>
            <a:ext cx="1394850" cy="1643997"/>
          </a:xfrm>
          <a:prstGeom prst="rect">
            <a:avLst/>
          </a:prstGeom>
          <a:noFill/>
          <a:ln>
            <a:noFill/>
          </a:ln>
        </p:spPr>
      </p:pic>
      <p:sp>
        <p:nvSpPr>
          <p:cNvPr id="337" name="Google Shape;337;p20"/>
          <p:cNvSpPr txBox="1"/>
          <p:nvPr/>
        </p:nvSpPr>
        <p:spPr>
          <a:xfrm>
            <a:off x="2133600" y="1056798"/>
            <a:ext cx="6553200" cy="10158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252525"/>
                </a:solidFill>
                <a:latin typeface="Calibri"/>
                <a:ea typeface="Calibri"/>
                <a:cs typeface="Calibri"/>
                <a:sym typeface="Calibri"/>
              </a:rPr>
              <a:t>Mr. Raja is a 63-year-old retired accountant who lives in a quiet suburban neighborhood with his wife of 60 years,</a:t>
            </a:r>
            <a:endParaRPr sz="1000">
              <a:solidFill>
                <a:srgbClr val="252525"/>
              </a:solidFill>
              <a:latin typeface="Calibri"/>
              <a:ea typeface="Calibri"/>
              <a:cs typeface="Calibri"/>
              <a:sym typeface="Calibri"/>
            </a:endParaRPr>
          </a:p>
          <a:p>
            <a:pPr indent="0" lvl="0" marL="0" marR="0" rtl="0" algn="l">
              <a:spcBef>
                <a:spcPts val="0"/>
              </a:spcBef>
              <a:spcAft>
                <a:spcPts val="0"/>
              </a:spcAft>
              <a:buNone/>
            </a:pPr>
            <a:r>
              <a:rPr lang="en" sz="1000">
                <a:solidFill>
                  <a:srgbClr val="252525"/>
                </a:solidFill>
                <a:latin typeface="Calibri"/>
                <a:ea typeface="Calibri"/>
                <a:cs typeface="Calibri"/>
                <a:sym typeface="Calibri"/>
              </a:rPr>
              <a:t>He suffers from diabetes. He walks daily and eats healthy. He wants to monitor his health regularly, so if he is interested in using a smartwatch, he may want to consider one that is designed specifically for seniors and offers features such as fall detection and emergency alerts.</a:t>
            </a:r>
            <a:endParaRPr sz="1000">
              <a:solidFill>
                <a:srgbClr val="252525"/>
              </a:solidFill>
              <a:latin typeface="Calibri"/>
              <a:ea typeface="Calibri"/>
              <a:cs typeface="Calibri"/>
              <a:sym typeface="Calibri"/>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338" name="Google Shape;338;p20"/>
          <p:cNvSpPr txBox="1"/>
          <p:nvPr/>
        </p:nvSpPr>
        <p:spPr>
          <a:xfrm>
            <a:off x="2135819" y="1918573"/>
            <a:ext cx="4493700" cy="708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000"/>
              <a:buFont typeface="Arial"/>
              <a:buChar char="•"/>
            </a:pPr>
            <a:r>
              <a:rPr b="0" i="0" lang="en" sz="1000" u="none" cap="none" strike="noStrike">
                <a:solidFill>
                  <a:srgbClr val="000000"/>
                </a:solidFill>
                <a:latin typeface="Calibri"/>
                <a:ea typeface="Calibri"/>
                <a:cs typeface="Calibri"/>
                <a:sym typeface="Calibri"/>
              </a:rPr>
              <a:t>Assistance in case of emergencies or occasional support </a:t>
            </a:r>
            <a:r>
              <a:rPr lang="en" sz="1000">
                <a:latin typeface="Calibri"/>
                <a:ea typeface="Calibri"/>
                <a:cs typeface="Calibri"/>
                <a:sym typeface="Calibri"/>
              </a:rPr>
              <a:t>i</a:t>
            </a:r>
            <a:r>
              <a:rPr b="0" i="0" lang="en" sz="1000" u="none" cap="none" strike="noStrike">
                <a:solidFill>
                  <a:srgbClr val="000000"/>
                </a:solidFill>
                <a:latin typeface="Calibri"/>
                <a:ea typeface="Calibri"/>
                <a:cs typeface="Calibri"/>
                <a:sym typeface="Calibri"/>
              </a:rPr>
              <a:t>s needed.</a:t>
            </a:r>
            <a:endParaRPr sz="1000">
              <a:solidFill>
                <a:srgbClr val="00000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000"/>
              <a:buFont typeface="Arial"/>
              <a:buChar char="•"/>
            </a:pPr>
            <a:r>
              <a:rPr lang="en" sz="1000">
                <a:solidFill>
                  <a:srgbClr val="000000"/>
                </a:solidFill>
                <a:latin typeface="Calibri"/>
                <a:ea typeface="Calibri"/>
                <a:cs typeface="Calibri"/>
                <a:sym typeface="Calibri"/>
              </a:rPr>
              <a:t>Keeping a log of blood sugar levels regularly after check-up.</a:t>
            </a:r>
            <a:endParaRPr sz="1000">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1000"/>
              <a:buFont typeface="Arial"/>
              <a:buChar char="•"/>
            </a:pPr>
            <a:r>
              <a:rPr lang="en" sz="1000">
                <a:solidFill>
                  <a:srgbClr val="000000"/>
                </a:solidFill>
                <a:latin typeface="Calibri"/>
                <a:ea typeface="Calibri"/>
                <a:cs typeface="Calibri"/>
                <a:sym typeface="Calibri"/>
              </a:rPr>
              <a:t>Checking the health parameters regularly by visiting the doctor.</a:t>
            </a:r>
            <a:endParaRPr/>
          </a:p>
        </p:txBody>
      </p:sp>
      <p:sp>
        <p:nvSpPr>
          <p:cNvPr id="339" name="Google Shape;339;p20"/>
          <p:cNvSpPr txBox="1"/>
          <p:nvPr/>
        </p:nvSpPr>
        <p:spPr>
          <a:xfrm>
            <a:off x="2133600" y="2870346"/>
            <a:ext cx="6614700" cy="939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252525"/>
              </a:buClr>
              <a:buSzPts val="1000"/>
              <a:buFont typeface="Arial"/>
              <a:buChar char="•"/>
            </a:pPr>
            <a:r>
              <a:rPr lang="en" sz="1000">
                <a:solidFill>
                  <a:srgbClr val="252525"/>
                </a:solidFill>
                <a:latin typeface="Calibri"/>
                <a:ea typeface="Calibri"/>
                <a:cs typeface="Calibri"/>
                <a:sym typeface="Calibri"/>
              </a:rPr>
              <a:t>Raja takes a proactive approach to his health by monitoring it closely and seeking regular check-ups with his doctor.</a:t>
            </a:r>
            <a:endParaRPr sz="1000">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252525"/>
              </a:buClr>
              <a:buSzPts val="1000"/>
              <a:buFont typeface="Arial"/>
              <a:buChar char="•"/>
            </a:pPr>
            <a:r>
              <a:rPr lang="en" sz="1000">
                <a:solidFill>
                  <a:srgbClr val="252525"/>
                </a:solidFill>
                <a:latin typeface="Calibri"/>
                <a:ea typeface="Calibri"/>
                <a:cs typeface="Calibri"/>
                <a:sym typeface="Calibri"/>
              </a:rPr>
              <a:t>He maintains a healthy lifestyle by eating a balanced diet, exercising regularly, and getting enough sleep.</a:t>
            </a:r>
            <a:endParaRPr/>
          </a:p>
          <a:p>
            <a:pPr indent="-285750" lvl="0" marL="285750" marR="0" rtl="0" algn="l">
              <a:lnSpc>
                <a:spcPct val="150000"/>
              </a:lnSpc>
              <a:spcBef>
                <a:spcPts val="0"/>
              </a:spcBef>
              <a:spcAft>
                <a:spcPts val="0"/>
              </a:spcAft>
              <a:buClr>
                <a:srgbClr val="252525"/>
              </a:buClr>
              <a:buSzPts val="1000"/>
              <a:buFont typeface="Arial"/>
              <a:buChar char="•"/>
            </a:pPr>
            <a:r>
              <a:rPr lang="en" sz="1000">
                <a:solidFill>
                  <a:srgbClr val="252525"/>
                </a:solidFill>
                <a:latin typeface="Calibri"/>
                <a:ea typeface="Calibri"/>
                <a:cs typeface="Calibri"/>
                <a:sym typeface="Calibri"/>
              </a:rPr>
              <a:t>He tracks his exercise and diet using fitness tracker, to ensure he is meeting his health goals.</a:t>
            </a:r>
            <a:endParaRPr sz="1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340" name="Google Shape;340;p20"/>
          <p:cNvSpPr txBox="1"/>
          <p:nvPr/>
        </p:nvSpPr>
        <p:spPr>
          <a:xfrm>
            <a:off x="2142947" y="3859924"/>
            <a:ext cx="6477000" cy="1272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52525"/>
              </a:buClr>
              <a:buSzPts val="1000"/>
              <a:buFont typeface="Arial"/>
              <a:buChar char="•"/>
            </a:pPr>
            <a:r>
              <a:rPr lang="en" sz="1000">
                <a:solidFill>
                  <a:srgbClr val="252525"/>
                </a:solidFill>
                <a:latin typeface="Calibri"/>
                <a:ea typeface="Calibri"/>
                <a:cs typeface="Calibri"/>
                <a:sym typeface="Calibri"/>
              </a:rPr>
              <a:t>To track physical activity and monitor heart rate, BP, Sleep, sugar level &amp; other health parameters.</a:t>
            </a:r>
            <a:endParaRPr/>
          </a:p>
          <a:p>
            <a:pPr indent="-285750" lvl="0" marL="285750" marR="0" rtl="0" algn="l">
              <a:spcBef>
                <a:spcPts val="800"/>
              </a:spcBef>
              <a:spcAft>
                <a:spcPts val="0"/>
              </a:spcAft>
              <a:buClr>
                <a:srgbClr val="252525"/>
              </a:buClr>
              <a:buSzPts val="1000"/>
              <a:buFont typeface="Arial"/>
              <a:buChar char="•"/>
            </a:pPr>
            <a:r>
              <a:rPr lang="en" sz="1000">
                <a:solidFill>
                  <a:srgbClr val="252525"/>
                </a:solidFill>
                <a:latin typeface="Calibri"/>
                <a:ea typeface="Calibri"/>
                <a:cs typeface="Calibri"/>
                <a:sym typeface="Calibri"/>
              </a:rPr>
              <a:t>Utilising wearable technology to monitor health.</a:t>
            </a:r>
            <a:endParaRPr/>
          </a:p>
          <a:p>
            <a:pPr indent="-285750" lvl="0" marL="285750" marR="0" rtl="0" algn="l">
              <a:spcBef>
                <a:spcPts val="800"/>
              </a:spcBef>
              <a:spcAft>
                <a:spcPts val="0"/>
              </a:spcAft>
              <a:buClr>
                <a:srgbClr val="252525"/>
              </a:buClr>
              <a:buSzPts val="1000"/>
              <a:buFont typeface="Arial"/>
              <a:buChar char="•"/>
            </a:pPr>
            <a:r>
              <a:rPr lang="en" sz="1000">
                <a:solidFill>
                  <a:srgbClr val="252525"/>
                </a:solidFill>
                <a:latin typeface="Calibri"/>
                <a:ea typeface="Calibri"/>
                <a:cs typeface="Calibri"/>
                <a:sym typeface="Calibri"/>
              </a:rPr>
              <a:t>Assistance from someone in case of an emergency situations.</a:t>
            </a:r>
            <a:endParaRPr/>
          </a:p>
          <a:p>
            <a:pPr indent="-285750" lvl="0" marL="285750" marR="0" rtl="0" algn="l">
              <a:spcBef>
                <a:spcPts val="800"/>
              </a:spcBef>
              <a:spcAft>
                <a:spcPts val="0"/>
              </a:spcAft>
              <a:buClr>
                <a:srgbClr val="252525"/>
              </a:buClr>
              <a:buSzPts val="1000"/>
              <a:buFont typeface="Arial"/>
              <a:buChar char="•"/>
            </a:pPr>
            <a:r>
              <a:rPr lang="en" sz="1000">
                <a:solidFill>
                  <a:srgbClr val="252525"/>
                </a:solidFill>
                <a:latin typeface="Calibri"/>
                <a:ea typeface="Calibri"/>
                <a:cs typeface="Calibri"/>
                <a:sym typeface="Calibri"/>
              </a:rPr>
              <a:t>Alerting nearby relatives or partner or emergency services during emergency could be lifesaving.</a:t>
            </a:r>
            <a:endParaRPr/>
          </a:p>
          <a:p>
            <a:pPr indent="0" lvl="0" marL="0" marR="0" rtl="0" algn="l">
              <a:spcBef>
                <a:spcPts val="80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1"/>
          <p:cNvSpPr txBox="1"/>
          <p:nvPr/>
        </p:nvSpPr>
        <p:spPr>
          <a:xfrm>
            <a:off x="0" y="-725"/>
            <a:ext cx="3086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User Persona</a:t>
            </a:r>
            <a:endParaRPr b="1" sz="2000">
              <a:solidFill>
                <a:schemeClr val="dk1"/>
              </a:solidFill>
              <a:latin typeface="Poppins"/>
              <a:ea typeface="Poppins"/>
              <a:cs typeface="Poppins"/>
              <a:sym typeface="Poppins"/>
            </a:endParaRPr>
          </a:p>
        </p:txBody>
      </p:sp>
      <p:sp>
        <p:nvSpPr>
          <p:cNvPr id="346" name="Google Shape;346;p21"/>
          <p:cNvSpPr txBox="1"/>
          <p:nvPr/>
        </p:nvSpPr>
        <p:spPr>
          <a:xfrm>
            <a:off x="381000" y="742950"/>
            <a:ext cx="8229600" cy="7686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1800"/>
              <a:buFont typeface="Noto Sans Symbols"/>
              <a:buChar char="∙"/>
            </a:pPr>
            <a:r>
              <a:t/>
            </a:r>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pic>
        <p:nvPicPr>
          <p:cNvPr id="347" name="Google Shape;347;p21"/>
          <p:cNvPicPr preferRelativeResize="0"/>
          <p:nvPr/>
        </p:nvPicPr>
        <p:blipFill>
          <a:blip r:embed="rId3">
            <a:alphaModFix/>
          </a:blip>
          <a:stretch>
            <a:fillRect/>
          </a:stretch>
        </p:blipFill>
        <p:spPr>
          <a:xfrm>
            <a:off x="6213450" y="4444550"/>
            <a:ext cx="1266825" cy="476250"/>
          </a:xfrm>
          <a:prstGeom prst="rect">
            <a:avLst/>
          </a:prstGeom>
          <a:noFill/>
          <a:ln>
            <a:noFill/>
          </a:ln>
        </p:spPr>
      </p:pic>
      <p:sp>
        <p:nvSpPr>
          <p:cNvPr id="348" name="Google Shape;348;p21"/>
          <p:cNvSpPr txBox="1"/>
          <p:nvPr/>
        </p:nvSpPr>
        <p:spPr>
          <a:xfrm>
            <a:off x="2358000" y="248900"/>
            <a:ext cx="6786000" cy="83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latin typeface="Calibri"/>
                <a:ea typeface="Calibri"/>
                <a:cs typeface="Calibri"/>
                <a:sym typeface="Calibri"/>
              </a:rPr>
              <a:t>Bio:</a:t>
            </a:r>
            <a:endParaRPr b="1"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 sz="1000">
                <a:solidFill>
                  <a:srgbClr val="252525"/>
                </a:solidFill>
                <a:latin typeface="Calibri"/>
                <a:ea typeface="Calibri"/>
                <a:cs typeface="Calibri"/>
                <a:sym typeface="Calibri"/>
              </a:rPr>
              <a:t>Sarah is a 30-year-old professional who works in a busy corporate job. She is the only child of her elderly parents.</a:t>
            </a:r>
            <a:br>
              <a:rPr lang="en" sz="1000">
                <a:solidFill>
                  <a:srgbClr val="252525"/>
                </a:solidFill>
                <a:latin typeface="Calibri"/>
                <a:ea typeface="Calibri"/>
                <a:cs typeface="Calibri"/>
                <a:sym typeface="Calibri"/>
              </a:rPr>
            </a:br>
            <a:r>
              <a:rPr lang="en" sz="1000">
                <a:solidFill>
                  <a:srgbClr val="252525"/>
                </a:solidFill>
                <a:latin typeface="Calibri"/>
                <a:ea typeface="Calibri"/>
                <a:cs typeface="Calibri"/>
                <a:sym typeface="Calibri"/>
              </a:rPr>
              <a:t>Despite her busy schedule, Sarah deeply cares for her parents' well-being and takes on the role of their primary caregiver. She lives in the same city as her parents and visits them regularly, but due to her work commitments, she cannot be with them all the time. Sarah is tech-savvy and often relies on technology to streamline her daily tasks.</a:t>
            </a:r>
            <a:endParaRPr sz="1000">
              <a:solidFill>
                <a:srgbClr val="252525"/>
              </a:solidFill>
              <a:latin typeface="Calibri"/>
              <a:ea typeface="Calibri"/>
              <a:cs typeface="Calibri"/>
              <a:sym typeface="Calibri"/>
            </a:endParaRPr>
          </a:p>
          <a:p>
            <a:pPr indent="0" lvl="0" marL="0" rtl="0" algn="l">
              <a:spcBef>
                <a:spcPts val="1200"/>
              </a:spcBef>
              <a:spcAft>
                <a:spcPts val="0"/>
              </a:spcAft>
              <a:buNone/>
            </a:pPr>
            <a:r>
              <a:t/>
            </a:r>
            <a:endParaRPr>
              <a:latin typeface="Nunito"/>
              <a:ea typeface="Nunito"/>
              <a:cs typeface="Nunito"/>
              <a:sym typeface="Nunito"/>
            </a:endParaRPr>
          </a:p>
        </p:txBody>
      </p:sp>
      <p:sp>
        <p:nvSpPr>
          <p:cNvPr id="349" name="Google Shape;349;p21"/>
          <p:cNvSpPr txBox="1"/>
          <p:nvPr/>
        </p:nvSpPr>
        <p:spPr>
          <a:xfrm>
            <a:off x="2246700" y="1494825"/>
            <a:ext cx="6897300" cy="13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latin typeface="Calibri"/>
                <a:ea typeface="Calibri"/>
                <a:cs typeface="Calibri"/>
                <a:sym typeface="Calibri"/>
              </a:rPr>
              <a:t>Pain Points:</a:t>
            </a:r>
            <a:endParaRPr b="1" sz="1200">
              <a:solidFill>
                <a:schemeClr val="dk1"/>
              </a:solidFill>
              <a:latin typeface="Calibri"/>
              <a:ea typeface="Calibri"/>
              <a:cs typeface="Calibri"/>
              <a:sym typeface="Calibri"/>
            </a:endParaRPr>
          </a:p>
          <a:p>
            <a:pPr indent="-292100" lvl="0" marL="457200" rtl="0" algn="l">
              <a:lnSpc>
                <a:spcPct val="115000"/>
              </a:lnSpc>
              <a:spcBef>
                <a:spcPts val="1200"/>
              </a:spcBef>
              <a:spcAft>
                <a:spcPts val="0"/>
              </a:spcAft>
              <a:buClr>
                <a:srgbClr val="252525"/>
              </a:buClr>
              <a:buSzPts val="1000"/>
              <a:buFont typeface="Calibri"/>
              <a:buAutoNum type="arabicPeriod"/>
            </a:pPr>
            <a:r>
              <a:rPr lang="en" sz="1000">
                <a:solidFill>
                  <a:srgbClr val="252525"/>
                </a:solidFill>
                <a:latin typeface="Calibri"/>
                <a:ea typeface="Calibri"/>
                <a:cs typeface="Calibri"/>
                <a:sym typeface="Calibri"/>
              </a:rPr>
              <a:t>Time Constraints: Due to her demanding job, Sarah struggles to be physically present with her parents all the time, which can lead to worries about their well-being when she's away.</a:t>
            </a:r>
            <a:endParaRPr sz="1000">
              <a:solidFill>
                <a:srgbClr val="252525"/>
              </a:solidFill>
              <a:latin typeface="Calibri"/>
              <a:ea typeface="Calibri"/>
              <a:cs typeface="Calibri"/>
              <a:sym typeface="Calibri"/>
            </a:endParaRPr>
          </a:p>
          <a:p>
            <a:pPr indent="-292100" lvl="0" marL="457200" rtl="0" algn="l">
              <a:lnSpc>
                <a:spcPct val="115000"/>
              </a:lnSpc>
              <a:spcBef>
                <a:spcPts val="0"/>
              </a:spcBef>
              <a:spcAft>
                <a:spcPts val="0"/>
              </a:spcAft>
              <a:buClr>
                <a:srgbClr val="252525"/>
              </a:buClr>
              <a:buSzPts val="1000"/>
              <a:buFont typeface="Calibri"/>
              <a:buAutoNum type="arabicPeriod"/>
            </a:pPr>
            <a:r>
              <a:rPr lang="en" sz="1000">
                <a:solidFill>
                  <a:srgbClr val="252525"/>
                </a:solidFill>
                <a:latin typeface="Calibri"/>
                <a:ea typeface="Calibri"/>
                <a:cs typeface="Calibri"/>
                <a:sym typeface="Calibri"/>
              </a:rPr>
              <a:t>Health Monitoring: Sarah is concerned about her parents' health conditions, especially as they grow older. She wishes to have real-time access to their health metrics to detect any potential health issues promptly</a:t>
            </a:r>
            <a:r>
              <a:rPr lang="en" sz="1000">
                <a:solidFill>
                  <a:srgbClr val="252525"/>
                </a:solidFill>
                <a:latin typeface="Calibri"/>
                <a:ea typeface="Calibri"/>
                <a:cs typeface="Calibri"/>
                <a:sym typeface="Calibri"/>
              </a:rPr>
              <a:t>.</a:t>
            </a:r>
            <a:endParaRPr sz="1000">
              <a:solidFill>
                <a:srgbClr val="252525"/>
              </a:solidFill>
              <a:latin typeface="Calibri"/>
              <a:ea typeface="Calibri"/>
              <a:cs typeface="Calibri"/>
              <a:sym typeface="Calibri"/>
            </a:endParaRPr>
          </a:p>
          <a:p>
            <a:pPr indent="-298450" lvl="0" marL="457200" rtl="0" algn="l">
              <a:lnSpc>
                <a:spcPct val="115000"/>
              </a:lnSpc>
              <a:spcBef>
                <a:spcPts val="0"/>
              </a:spcBef>
              <a:spcAft>
                <a:spcPts val="0"/>
              </a:spcAft>
              <a:buClr>
                <a:srgbClr val="252525"/>
              </a:buClr>
              <a:buSzPts val="1100"/>
              <a:buFont typeface="Calibri"/>
              <a:buAutoNum type="arabicPeriod"/>
            </a:pPr>
            <a:r>
              <a:rPr lang="en" sz="1000">
                <a:solidFill>
                  <a:srgbClr val="252525"/>
                </a:solidFill>
                <a:latin typeface="Calibri"/>
                <a:ea typeface="Calibri"/>
                <a:cs typeface="Calibri"/>
                <a:sym typeface="Calibri"/>
              </a:rPr>
              <a:t>Emergency Response: Sarah worries about her parents experiencing an unexpected health emergency, such as a fall or heart attack, when she's not around to assist them.</a:t>
            </a:r>
            <a:br>
              <a:rPr lang="en" sz="1100">
                <a:solidFill>
                  <a:srgbClr val="252525"/>
                </a:solidFill>
                <a:latin typeface="Calibri"/>
                <a:ea typeface="Calibri"/>
                <a:cs typeface="Calibri"/>
                <a:sym typeface="Calibri"/>
              </a:rPr>
            </a:br>
            <a:endParaRPr sz="1100">
              <a:solidFill>
                <a:srgbClr val="252525"/>
              </a:solidFill>
              <a:latin typeface="Calibri"/>
              <a:ea typeface="Calibri"/>
              <a:cs typeface="Calibri"/>
              <a:sym typeface="Calibri"/>
            </a:endParaRPr>
          </a:p>
          <a:p>
            <a:pPr indent="0" lvl="0" marL="0" rtl="0" algn="l">
              <a:spcBef>
                <a:spcPts val="1200"/>
              </a:spcBef>
              <a:spcAft>
                <a:spcPts val="0"/>
              </a:spcAft>
              <a:buNone/>
            </a:pPr>
            <a:r>
              <a:t/>
            </a:r>
            <a:endParaRPr>
              <a:latin typeface="Nunito"/>
              <a:ea typeface="Nunito"/>
              <a:cs typeface="Nunito"/>
              <a:sym typeface="Nunito"/>
            </a:endParaRPr>
          </a:p>
        </p:txBody>
      </p:sp>
      <p:sp>
        <p:nvSpPr>
          <p:cNvPr id="350" name="Google Shape;350;p21"/>
          <p:cNvSpPr txBox="1"/>
          <p:nvPr/>
        </p:nvSpPr>
        <p:spPr>
          <a:xfrm>
            <a:off x="2246700" y="3006550"/>
            <a:ext cx="68973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Behavior: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292100" lvl="0" marL="457200" rtl="0" algn="l">
              <a:spcBef>
                <a:spcPts val="0"/>
              </a:spcBef>
              <a:spcAft>
                <a:spcPts val="0"/>
              </a:spcAft>
              <a:buSzPts val="1000"/>
              <a:buFont typeface="Calibri"/>
              <a:buAutoNum type="arabicPeriod"/>
            </a:pPr>
            <a:r>
              <a:rPr lang="en" sz="1000">
                <a:latin typeface="Calibri"/>
                <a:ea typeface="Calibri"/>
                <a:cs typeface="Calibri"/>
                <a:sym typeface="Calibri"/>
              </a:rPr>
              <a:t>Sarah is proactive and organized when it comes to her caregiving responsibilities. She ensures that her parents have all the necessary resources and support to lead a comfortable life.</a:t>
            </a:r>
            <a:endParaRPr sz="600">
              <a:latin typeface="Calibri"/>
              <a:ea typeface="Calibri"/>
              <a:cs typeface="Calibri"/>
              <a:sym typeface="Calibri"/>
            </a:endParaRPr>
          </a:p>
        </p:txBody>
      </p:sp>
      <p:sp>
        <p:nvSpPr>
          <p:cNvPr id="351" name="Google Shape;351;p21"/>
          <p:cNvSpPr txBox="1"/>
          <p:nvPr/>
        </p:nvSpPr>
        <p:spPr>
          <a:xfrm>
            <a:off x="2246700" y="3807275"/>
            <a:ext cx="6897300" cy="9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Goals and Aspirations:</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292100" lvl="0" marL="457200" rtl="0" algn="l">
              <a:spcBef>
                <a:spcPts val="0"/>
              </a:spcBef>
              <a:spcAft>
                <a:spcPts val="0"/>
              </a:spcAft>
              <a:buSzPts val="1000"/>
              <a:buFont typeface="Calibri"/>
              <a:buAutoNum type="arabicPeriod"/>
            </a:pPr>
            <a:r>
              <a:rPr lang="en" sz="1000">
                <a:latin typeface="Calibri"/>
                <a:ea typeface="Calibri"/>
                <a:cs typeface="Calibri"/>
                <a:sym typeface="Calibri"/>
              </a:rPr>
              <a:t>Sarah's primary goal is to ensure her parents' safety, health, and happiness. She aspires to provide them with the best possible care and support, allowing them to maintain their independence for as long as possible. Sarah also wants to strike a balance between her work and personal lives, ensuring she can spend quality time with her parents and also take care of her own well-being.</a:t>
            </a:r>
            <a:endParaRPr sz="1000">
              <a:latin typeface="Calibri"/>
              <a:ea typeface="Calibri"/>
              <a:cs typeface="Calibri"/>
              <a:sym typeface="Calibri"/>
            </a:endParaRPr>
          </a:p>
        </p:txBody>
      </p:sp>
      <p:sp>
        <p:nvSpPr>
          <p:cNvPr id="352" name="Google Shape;352;p21"/>
          <p:cNvSpPr txBox="1"/>
          <p:nvPr/>
        </p:nvSpPr>
        <p:spPr>
          <a:xfrm>
            <a:off x="301300" y="877725"/>
            <a:ext cx="1821000" cy="3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53" name="Google Shape;353;p21"/>
          <p:cNvSpPr txBox="1"/>
          <p:nvPr/>
        </p:nvSpPr>
        <p:spPr>
          <a:xfrm>
            <a:off x="245575" y="2896960"/>
            <a:ext cx="14286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Sarah</a:t>
            </a:r>
            <a:endParaRPr sz="1200"/>
          </a:p>
        </p:txBody>
      </p:sp>
      <p:sp>
        <p:nvSpPr>
          <p:cNvPr id="354" name="Google Shape;354;p21"/>
          <p:cNvSpPr txBox="1"/>
          <p:nvPr/>
        </p:nvSpPr>
        <p:spPr>
          <a:xfrm>
            <a:off x="243300" y="3173052"/>
            <a:ext cx="899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Age</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30</a:t>
            </a:r>
            <a:endParaRPr sz="1200">
              <a:solidFill>
                <a:schemeClr val="dk1"/>
              </a:solidFill>
              <a:latin typeface="Calibri"/>
              <a:ea typeface="Calibri"/>
              <a:cs typeface="Calibri"/>
              <a:sym typeface="Calibri"/>
            </a:endParaRPr>
          </a:p>
        </p:txBody>
      </p:sp>
      <p:sp>
        <p:nvSpPr>
          <p:cNvPr id="355" name="Google Shape;355;p21"/>
          <p:cNvSpPr txBox="1"/>
          <p:nvPr/>
        </p:nvSpPr>
        <p:spPr>
          <a:xfrm>
            <a:off x="814921" y="3173051"/>
            <a:ext cx="787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Gender</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Female</a:t>
            </a:r>
            <a:endParaRPr sz="1200">
              <a:solidFill>
                <a:schemeClr val="dk1"/>
              </a:solidFill>
              <a:latin typeface="Calibri"/>
              <a:ea typeface="Calibri"/>
              <a:cs typeface="Calibri"/>
              <a:sym typeface="Calibri"/>
            </a:endParaRPr>
          </a:p>
        </p:txBody>
      </p:sp>
      <p:sp>
        <p:nvSpPr>
          <p:cNvPr id="356" name="Google Shape;356;p21"/>
          <p:cNvSpPr txBox="1"/>
          <p:nvPr/>
        </p:nvSpPr>
        <p:spPr>
          <a:xfrm>
            <a:off x="228642" y="3632630"/>
            <a:ext cx="899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Status</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Unmarried</a:t>
            </a:r>
            <a:endParaRPr sz="1200"/>
          </a:p>
        </p:txBody>
      </p:sp>
      <p:sp>
        <p:nvSpPr>
          <p:cNvPr id="357" name="Google Shape;357;p21"/>
          <p:cNvSpPr txBox="1"/>
          <p:nvPr/>
        </p:nvSpPr>
        <p:spPr>
          <a:xfrm>
            <a:off x="226234" y="4061081"/>
            <a:ext cx="982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200">
                <a:solidFill>
                  <a:schemeClr val="dk1"/>
                </a:solidFill>
                <a:latin typeface="Calibri"/>
                <a:ea typeface="Calibri"/>
                <a:cs typeface="Calibri"/>
                <a:sym typeface="Calibri"/>
              </a:rPr>
              <a:t>Location</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lang="en" sz="1200">
                <a:solidFill>
                  <a:schemeClr val="dk1"/>
                </a:solidFill>
                <a:latin typeface="Calibri"/>
                <a:ea typeface="Calibri"/>
                <a:cs typeface="Calibri"/>
                <a:sym typeface="Calibri"/>
              </a:rPr>
              <a:t>Hyderabad</a:t>
            </a:r>
            <a:endParaRPr sz="1200"/>
          </a:p>
        </p:txBody>
      </p:sp>
      <p:pic>
        <p:nvPicPr>
          <p:cNvPr id="358" name="Google Shape;358;p21"/>
          <p:cNvPicPr preferRelativeResize="0"/>
          <p:nvPr/>
        </p:nvPicPr>
        <p:blipFill>
          <a:blip r:embed="rId4">
            <a:alphaModFix/>
          </a:blip>
          <a:stretch>
            <a:fillRect/>
          </a:stretch>
        </p:blipFill>
        <p:spPr>
          <a:xfrm>
            <a:off x="245575" y="779125"/>
            <a:ext cx="1500851" cy="186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2"/>
          <p:cNvSpPr txBox="1"/>
          <p:nvPr/>
        </p:nvSpPr>
        <p:spPr>
          <a:xfrm>
            <a:off x="241149" y="57150"/>
            <a:ext cx="4608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The Business Model Canvas</a:t>
            </a:r>
            <a:endParaRPr b="1" sz="2000">
              <a:solidFill>
                <a:schemeClr val="dk1"/>
              </a:solidFill>
              <a:latin typeface="Poppins"/>
              <a:ea typeface="Poppins"/>
              <a:cs typeface="Poppins"/>
              <a:sym typeface="Poppins"/>
            </a:endParaRPr>
          </a:p>
        </p:txBody>
      </p:sp>
      <p:sp>
        <p:nvSpPr>
          <p:cNvPr id="364" name="Google Shape;364;p22"/>
          <p:cNvSpPr txBox="1"/>
          <p:nvPr/>
        </p:nvSpPr>
        <p:spPr>
          <a:xfrm>
            <a:off x="381000" y="742950"/>
            <a:ext cx="8229600" cy="702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t/>
            </a:r>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pic>
        <p:nvPicPr>
          <p:cNvPr id="365" name="Google Shape;365;p22"/>
          <p:cNvPicPr preferRelativeResize="0"/>
          <p:nvPr/>
        </p:nvPicPr>
        <p:blipFill>
          <a:blip r:embed="rId3">
            <a:alphaModFix/>
          </a:blip>
          <a:stretch>
            <a:fillRect/>
          </a:stretch>
        </p:blipFill>
        <p:spPr>
          <a:xfrm>
            <a:off x="7877175" y="4667250"/>
            <a:ext cx="1266825" cy="476250"/>
          </a:xfrm>
          <a:prstGeom prst="rect">
            <a:avLst/>
          </a:prstGeom>
          <a:noFill/>
          <a:ln>
            <a:noFill/>
          </a:ln>
        </p:spPr>
      </p:pic>
      <p:pic>
        <p:nvPicPr>
          <p:cNvPr id="366" name="Google Shape;366;p22"/>
          <p:cNvPicPr preferRelativeResize="0"/>
          <p:nvPr/>
        </p:nvPicPr>
        <p:blipFill>
          <a:blip r:embed="rId4">
            <a:alphaModFix/>
          </a:blip>
          <a:stretch>
            <a:fillRect/>
          </a:stretch>
        </p:blipFill>
        <p:spPr>
          <a:xfrm>
            <a:off x="328525" y="580350"/>
            <a:ext cx="8514074" cy="4210850"/>
          </a:xfrm>
          <a:prstGeom prst="rect">
            <a:avLst/>
          </a:prstGeom>
          <a:noFill/>
          <a:ln>
            <a:noFill/>
          </a:ln>
        </p:spPr>
      </p:pic>
      <p:sp>
        <p:nvSpPr>
          <p:cNvPr id="367" name="Google Shape;367;p22"/>
          <p:cNvSpPr txBox="1"/>
          <p:nvPr/>
        </p:nvSpPr>
        <p:spPr>
          <a:xfrm>
            <a:off x="3746075" y="1056875"/>
            <a:ext cx="1691100" cy="25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1. </a:t>
            </a:r>
            <a:r>
              <a:rPr lang="en" sz="1000">
                <a:solidFill>
                  <a:schemeClr val="dk1"/>
                </a:solidFill>
                <a:latin typeface="Calibri"/>
                <a:ea typeface="Calibri"/>
                <a:cs typeface="Calibri"/>
                <a:sym typeface="Calibri"/>
              </a:rPr>
              <a:t>Smartwatch + mobile app that seamlessly syncs data with good user experience.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2. The smartwatch should track health and fitness metrics.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3. The mobile application should enable users to get notified and view data.</a:t>
            </a:r>
            <a:endParaRPr>
              <a:solidFill>
                <a:schemeClr val="dk1"/>
              </a:solidFill>
            </a:endParaRPr>
          </a:p>
          <a:p>
            <a:pPr indent="0" lvl="0" marL="0" rtl="0" algn="l">
              <a:spcBef>
                <a:spcPts val="0"/>
              </a:spcBef>
              <a:spcAft>
                <a:spcPts val="0"/>
              </a:spcAft>
              <a:buNone/>
            </a:pPr>
            <a:r>
              <a:rPr lang="en" sz="1000">
                <a:solidFill>
                  <a:schemeClr val="dk1"/>
                </a:solidFill>
                <a:latin typeface="Calibri"/>
                <a:ea typeface="Calibri"/>
                <a:cs typeface="Calibri"/>
                <a:sym typeface="Calibri"/>
              </a:rPr>
              <a:t>4. A smart watch + App users will have Improved health outcomes.</a:t>
            </a:r>
            <a:endParaRPr sz="10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 sz="1000">
                <a:solidFill>
                  <a:schemeClr val="dk1"/>
                </a:solidFill>
                <a:latin typeface="Calibri"/>
                <a:ea typeface="Calibri"/>
                <a:cs typeface="Calibri"/>
                <a:sym typeface="Calibri"/>
              </a:rPr>
              <a:t>5. It has an intelligence of Fall detection &amp; alerts, users can enhance their quality of life.</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68" name="Google Shape;368;p22"/>
          <p:cNvSpPr txBox="1"/>
          <p:nvPr/>
        </p:nvSpPr>
        <p:spPr>
          <a:xfrm>
            <a:off x="7269000" y="1162575"/>
            <a:ext cx="1409100" cy="230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Calibri"/>
                <a:ea typeface="Calibri"/>
                <a:cs typeface="Calibri"/>
                <a:sym typeface="Calibri"/>
              </a:rPr>
              <a:t>Target customer segments are :</a:t>
            </a:r>
            <a:endParaRPr sz="10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000">
                <a:solidFill>
                  <a:schemeClr val="dk1"/>
                </a:solidFill>
                <a:latin typeface="Calibri"/>
                <a:ea typeface="Calibri"/>
                <a:cs typeface="Calibri"/>
                <a:sym typeface="Calibri"/>
              </a:rPr>
              <a:t>1. </a:t>
            </a:r>
            <a:r>
              <a:rPr lang="en" sz="1000">
                <a:solidFill>
                  <a:schemeClr val="dk1"/>
                </a:solidFill>
                <a:latin typeface="Calibri"/>
                <a:ea typeface="Calibri"/>
                <a:cs typeface="Calibri"/>
                <a:sym typeface="Calibri"/>
              </a:rPr>
              <a:t>Senior citizens</a:t>
            </a:r>
            <a:endParaRPr sz="10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000">
                <a:solidFill>
                  <a:schemeClr val="dk1"/>
                </a:solidFill>
                <a:latin typeface="Calibri"/>
                <a:ea typeface="Calibri"/>
                <a:cs typeface="Calibri"/>
                <a:sym typeface="Calibri"/>
              </a:rPr>
              <a:t>2. Their partners</a:t>
            </a:r>
            <a:endParaRPr sz="10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000">
                <a:solidFill>
                  <a:schemeClr val="dk1"/>
                </a:solidFill>
                <a:latin typeface="Calibri"/>
                <a:ea typeface="Calibri"/>
                <a:cs typeface="Calibri"/>
                <a:sym typeface="Calibri"/>
              </a:rPr>
              <a:t>3. Children</a:t>
            </a:r>
            <a:endParaRPr sz="10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000">
                <a:solidFill>
                  <a:schemeClr val="dk1"/>
                </a:solidFill>
                <a:latin typeface="Calibri"/>
                <a:ea typeface="Calibri"/>
                <a:cs typeface="Calibri"/>
                <a:sym typeface="Calibri"/>
              </a:rPr>
              <a:t>4. Relatives</a:t>
            </a:r>
            <a:endParaRPr sz="10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 sz="1000">
                <a:solidFill>
                  <a:schemeClr val="dk1"/>
                </a:solidFill>
                <a:latin typeface="Calibri"/>
                <a:ea typeface="Calibri"/>
                <a:cs typeface="Calibri"/>
                <a:sym typeface="Calibri"/>
              </a:rPr>
              <a:t>5. Caregivers.</a:t>
            </a:r>
            <a:endParaRPr/>
          </a:p>
        </p:txBody>
      </p:sp>
      <p:sp>
        <p:nvSpPr>
          <p:cNvPr id="369" name="Google Shape;369;p22"/>
          <p:cNvSpPr txBox="1"/>
          <p:nvPr/>
        </p:nvSpPr>
        <p:spPr>
          <a:xfrm>
            <a:off x="2172475" y="1068625"/>
            <a:ext cx="1456200" cy="11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1. App Design</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2. App Development</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3. Smart watch</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4. Integration</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5. Launch the product</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6. Marketing</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7. Sales</a:t>
            </a:r>
            <a:endParaRPr sz="1000">
              <a:latin typeface="Calibri"/>
              <a:ea typeface="Calibri"/>
              <a:cs typeface="Calibri"/>
              <a:sym typeface="Calibri"/>
            </a:endParaRPr>
          </a:p>
        </p:txBody>
      </p:sp>
      <p:sp>
        <p:nvSpPr>
          <p:cNvPr id="370" name="Google Shape;370;p22"/>
          <p:cNvSpPr txBox="1"/>
          <p:nvPr/>
        </p:nvSpPr>
        <p:spPr>
          <a:xfrm>
            <a:off x="481475" y="1068625"/>
            <a:ext cx="1456200" cy="23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1. </a:t>
            </a:r>
            <a:r>
              <a:rPr lang="en" sz="1000">
                <a:latin typeface="Calibri"/>
                <a:ea typeface="Calibri"/>
                <a:cs typeface="Calibri"/>
                <a:sym typeface="Calibri"/>
              </a:rPr>
              <a:t>Investors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2. Ad agencies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3. Smart watch manufacturers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4. Marketing &amp; Sales</a:t>
            </a:r>
            <a:endParaRPr sz="1000">
              <a:latin typeface="Calibri"/>
              <a:ea typeface="Calibri"/>
              <a:cs typeface="Calibri"/>
              <a:sym typeface="Calibri"/>
            </a:endParaRPr>
          </a:p>
        </p:txBody>
      </p:sp>
      <p:sp>
        <p:nvSpPr>
          <p:cNvPr id="371" name="Google Shape;371;p22"/>
          <p:cNvSpPr txBox="1"/>
          <p:nvPr/>
        </p:nvSpPr>
        <p:spPr>
          <a:xfrm>
            <a:off x="2184075" y="2888825"/>
            <a:ext cx="1456200" cy="7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1. Tech team</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2. PM team</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3. Testing team</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4. Marketing, Sales team</a:t>
            </a:r>
            <a:endParaRPr sz="1000">
              <a:latin typeface="Calibri"/>
              <a:ea typeface="Calibri"/>
              <a:cs typeface="Calibri"/>
              <a:sym typeface="Calibri"/>
            </a:endParaRPr>
          </a:p>
        </p:txBody>
      </p:sp>
      <p:sp>
        <p:nvSpPr>
          <p:cNvPr id="372" name="Google Shape;372;p22"/>
          <p:cNvSpPr txBox="1"/>
          <p:nvPr/>
        </p:nvSpPr>
        <p:spPr>
          <a:xfrm>
            <a:off x="5589750" y="2700925"/>
            <a:ext cx="1409100" cy="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1. Digital &amp; paid ads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2. Social media</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3. Marketing</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4. Direct sales</a:t>
            </a:r>
            <a:endParaRPr sz="1000">
              <a:latin typeface="Calibri"/>
              <a:ea typeface="Calibri"/>
              <a:cs typeface="Calibri"/>
              <a:sym typeface="Calibri"/>
            </a:endParaRPr>
          </a:p>
        </p:txBody>
      </p:sp>
      <p:sp>
        <p:nvSpPr>
          <p:cNvPr id="373" name="Google Shape;373;p22"/>
          <p:cNvSpPr txBox="1"/>
          <p:nvPr/>
        </p:nvSpPr>
        <p:spPr>
          <a:xfrm>
            <a:off x="5578000" y="1139075"/>
            <a:ext cx="1409100" cy="11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1. </a:t>
            </a:r>
            <a:r>
              <a:rPr lang="en" sz="1000">
                <a:latin typeface="Calibri"/>
                <a:ea typeface="Calibri"/>
                <a:cs typeface="Calibri"/>
                <a:sym typeface="Calibri"/>
              </a:rPr>
              <a:t>Service</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2. Smart watch offers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3. Subscription model</a:t>
            </a:r>
            <a:endParaRPr sz="1000">
              <a:latin typeface="Calibri"/>
              <a:ea typeface="Calibri"/>
              <a:cs typeface="Calibri"/>
              <a:sym typeface="Calibri"/>
            </a:endParaRPr>
          </a:p>
        </p:txBody>
      </p:sp>
      <p:sp>
        <p:nvSpPr>
          <p:cNvPr id="374" name="Google Shape;374;p22"/>
          <p:cNvSpPr txBox="1"/>
          <p:nvPr/>
        </p:nvSpPr>
        <p:spPr>
          <a:xfrm>
            <a:off x="1068625" y="3775950"/>
            <a:ext cx="2830200" cy="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1.  </a:t>
            </a:r>
            <a:r>
              <a:rPr lang="en" sz="1000">
                <a:latin typeface="Calibri"/>
                <a:ea typeface="Calibri"/>
                <a:cs typeface="Calibri"/>
                <a:sym typeface="Calibri"/>
              </a:rPr>
              <a:t>Investment - Platform </a:t>
            </a:r>
            <a:r>
              <a:rPr lang="en" sz="1000">
                <a:latin typeface="Calibri"/>
                <a:ea typeface="Calibri"/>
                <a:cs typeface="Calibri"/>
                <a:sym typeface="Calibri"/>
              </a:rPr>
              <a:t>Maintenance</a:t>
            </a:r>
            <a:r>
              <a:rPr lang="en" sz="1000">
                <a:latin typeface="Calibri"/>
                <a:ea typeface="Calibri"/>
                <a:cs typeface="Calibri"/>
                <a:sym typeface="Calibri"/>
              </a:rPr>
              <a:t>, O</a:t>
            </a:r>
            <a:r>
              <a:rPr lang="en" sz="1000">
                <a:latin typeface="Calibri"/>
                <a:ea typeface="Calibri"/>
                <a:cs typeface="Calibri"/>
                <a:sym typeface="Calibri"/>
              </a:rPr>
              <a:t>ffice</a:t>
            </a:r>
            <a:r>
              <a:rPr lang="en" sz="1000">
                <a:latin typeface="Calibri"/>
                <a:ea typeface="Calibri"/>
                <a:cs typeface="Calibri"/>
                <a:sym typeface="Calibri"/>
              </a:rPr>
              <a:t> maintenance, Hiring teams, Marketing.</a:t>
            </a:r>
            <a:endParaRPr sz="1000">
              <a:latin typeface="Calibri"/>
              <a:ea typeface="Calibri"/>
              <a:cs typeface="Calibri"/>
              <a:sym typeface="Calibri"/>
            </a:endParaRPr>
          </a:p>
          <a:p>
            <a:pPr indent="0" lvl="0" marL="457200" rtl="0" algn="l">
              <a:spcBef>
                <a:spcPts val="0"/>
              </a:spcBef>
              <a:spcAft>
                <a:spcPts val="0"/>
              </a:spcAft>
              <a:buNone/>
            </a:pPr>
            <a:r>
              <a:t/>
            </a:r>
            <a:endParaRPr sz="1000">
              <a:latin typeface="Calibri"/>
              <a:ea typeface="Calibri"/>
              <a:cs typeface="Calibri"/>
              <a:sym typeface="Calibri"/>
            </a:endParaRPr>
          </a:p>
        </p:txBody>
      </p:sp>
      <p:sp>
        <p:nvSpPr>
          <p:cNvPr id="375" name="Google Shape;375;p22"/>
          <p:cNvSpPr txBox="1"/>
          <p:nvPr/>
        </p:nvSpPr>
        <p:spPr>
          <a:xfrm>
            <a:off x="5354875" y="3798100"/>
            <a:ext cx="2830200" cy="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1. </a:t>
            </a:r>
            <a:r>
              <a:rPr lang="en" sz="1000">
                <a:latin typeface="Calibri"/>
                <a:ea typeface="Calibri"/>
                <a:cs typeface="Calibri"/>
                <a:sym typeface="Calibri"/>
              </a:rPr>
              <a:t>Premium membership</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2. Advertisements in the application</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3. Subscription</a:t>
            </a:r>
            <a:endParaRPr sz="10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3"/>
          <p:cNvSpPr txBox="1"/>
          <p:nvPr/>
        </p:nvSpPr>
        <p:spPr>
          <a:xfrm>
            <a:off x="241149" y="57150"/>
            <a:ext cx="4608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Product Market Fit - Solution</a:t>
            </a:r>
            <a:endParaRPr b="1" sz="2000">
              <a:solidFill>
                <a:schemeClr val="dk1"/>
              </a:solidFill>
              <a:latin typeface="Poppins"/>
              <a:ea typeface="Poppins"/>
              <a:cs typeface="Poppins"/>
              <a:sym typeface="Poppins"/>
            </a:endParaRPr>
          </a:p>
        </p:txBody>
      </p:sp>
      <p:sp>
        <p:nvSpPr>
          <p:cNvPr id="381" name="Google Shape;381;p23"/>
          <p:cNvSpPr txBox="1"/>
          <p:nvPr/>
        </p:nvSpPr>
        <p:spPr>
          <a:xfrm>
            <a:off x="381000" y="742950"/>
            <a:ext cx="8229600" cy="687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pic>
        <p:nvPicPr>
          <p:cNvPr id="382" name="Google Shape;382;p23"/>
          <p:cNvPicPr preferRelativeResize="0"/>
          <p:nvPr/>
        </p:nvPicPr>
        <p:blipFill>
          <a:blip r:embed="rId3">
            <a:alphaModFix/>
          </a:blip>
          <a:stretch>
            <a:fillRect/>
          </a:stretch>
        </p:blipFill>
        <p:spPr>
          <a:xfrm>
            <a:off x="7877175" y="4667250"/>
            <a:ext cx="1266825" cy="476250"/>
          </a:xfrm>
          <a:prstGeom prst="rect">
            <a:avLst/>
          </a:prstGeom>
          <a:noFill/>
          <a:ln>
            <a:noFill/>
          </a:ln>
        </p:spPr>
      </p:pic>
      <p:pic>
        <p:nvPicPr>
          <p:cNvPr id="383" name="Google Shape;383;p23"/>
          <p:cNvPicPr preferRelativeResize="0"/>
          <p:nvPr/>
        </p:nvPicPr>
        <p:blipFill>
          <a:blip r:embed="rId4">
            <a:alphaModFix/>
          </a:blip>
          <a:stretch>
            <a:fillRect/>
          </a:stretch>
        </p:blipFill>
        <p:spPr>
          <a:xfrm>
            <a:off x="381000" y="678725"/>
            <a:ext cx="8367651" cy="4065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4"/>
          <p:cNvSpPr txBox="1"/>
          <p:nvPr/>
        </p:nvSpPr>
        <p:spPr>
          <a:xfrm>
            <a:off x="241149" y="57150"/>
            <a:ext cx="4608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5DBA47"/>
                </a:solidFill>
                <a:latin typeface="Calibri"/>
                <a:ea typeface="Calibri"/>
                <a:cs typeface="Calibri"/>
                <a:sym typeface="Calibri"/>
              </a:rPr>
              <a:t>Business Requirements</a:t>
            </a:r>
            <a:endParaRPr sz="2800">
              <a:solidFill>
                <a:srgbClr val="5DBA47"/>
              </a:solidFill>
              <a:latin typeface="Calibri"/>
              <a:ea typeface="Calibri"/>
              <a:cs typeface="Calibri"/>
              <a:sym typeface="Calibri"/>
            </a:endParaRPr>
          </a:p>
        </p:txBody>
      </p:sp>
      <p:pic>
        <p:nvPicPr>
          <p:cNvPr id="389" name="Google Shape;389;p24"/>
          <p:cNvPicPr preferRelativeResize="0"/>
          <p:nvPr/>
        </p:nvPicPr>
        <p:blipFill>
          <a:blip r:embed="rId3">
            <a:alphaModFix/>
          </a:blip>
          <a:stretch>
            <a:fillRect/>
          </a:stretch>
        </p:blipFill>
        <p:spPr>
          <a:xfrm>
            <a:off x="7877175" y="4667250"/>
            <a:ext cx="1266825" cy="476250"/>
          </a:xfrm>
          <a:prstGeom prst="rect">
            <a:avLst/>
          </a:prstGeom>
          <a:noFill/>
          <a:ln>
            <a:noFill/>
          </a:ln>
        </p:spPr>
      </p:pic>
      <p:pic>
        <p:nvPicPr>
          <p:cNvPr id="390" name="Google Shape;390;p24"/>
          <p:cNvPicPr preferRelativeResize="0"/>
          <p:nvPr/>
        </p:nvPicPr>
        <p:blipFill>
          <a:blip r:embed="rId4">
            <a:alphaModFix/>
          </a:blip>
          <a:stretch>
            <a:fillRect/>
          </a:stretch>
        </p:blipFill>
        <p:spPr>
          <a:xfrm>
            <a:off x="328800" y="580350"/>
            <a:ext cx="8478575" cy="417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